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62" r:id="rId3"/>
    <p:sldId id="365" r:id="rId4"/>
    <p:sldId id="366" r:id="rId5"/>
    <p:sldId id="375" r:id="rId6"/>
    <p:sldId id="473" r:id="rId7"/>
    <p:sldId id="478" r:id="rId8"/>
    <p:sldId id="476" r:id="rId9"/>
    <p:sldId id="496" r:id="rId10"/>
    <p:sldId id="498" r:id="rId11"/>
    <p:sldId id="506" r:id="rId12"/>
    <p:sldId id="500" r:id="rId13"/>
    <p:sldId id="499" r:id="rId14"/>
    <p:sldId id="479" r:id="rId15"/>
    <p:sldId id="480" r:id="rId16"/>
    <p:sldId id="481" r:id="rId17"/>
    <p:sldId id="483" r:id="rId18"/>
    <p:sldId id="484" r:id="rId19"/>
    <p:sldId id="485" r:id="rId20"/>
    <p:sldId id="507" r:id="rId21"/>
    <p:sldId id="487" r:id="rId22"/>
    <p:sldId id="501" r:id="rId23"/>
    <p:sldId id="502" r:id="rId24"/>
    <p:sldId id="488" r:id="rId25"/>
    <p:sldId id="490" r:id="rId26"/>
    <p:sldId id="503" r:id="rId27"/>
    <p:sldId id="489" r:id="rId28"/>
    <p:sldId id="504" r:id="rId29"/>
    <p:sldId id="371" r:id="rId30"/>
    <p:sldId id="508" r:id="rId31"/>
    <p:sldId id="492" r:id="rId32"/>
    <p:sldId id="493" r:id="rId33"/>
    <p:sldId id="494" r:id="rId3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96A98"/>
    <a:srgbClr val="7083A2"/>
    <a:srgbClr val="275389"/>
    <a:srgbClr val="051A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43" autoAdjust="0"/>
    <p:restoredTop sz="91016" autoAdjust="0"/>
  </p:normalViewPr>
  <p:slideViewPr>
    <p:cSldViewPr>
      <p:cViewPr varScale="1">
        <p:scale>
          <a:sx n="77" d="100"/>
          <a:sy n="7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rada-Solano\Desktop\candidate_pape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rada-Solano\Desktop\candidate_pape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-win7\candidate_paper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-win7\candidate_pap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lineChart>
        <c:grouping val="standard"/>
        <c:ser>
          <c:idx val="0"/>
          <c:order val="0"/>
          <c:tx>
            <c:strRef>
              <c:f>Search!$A$12</c:f>
              <c:strCache>
                <c:ptCount val="1"/>
                <c:pt idx="0">
                  <c:v>ACM DL</c:v>
                </c:pt>
              </c:strCache>
            </c:strRef>
          </c:tx>
          <c:cat>
            <c:numRef>
              <c:f>Search!$B$11:$F$11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Search!$B$12:$F$12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19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Search!$A$13</c:f>
              <c:strCache>
                <c:ptCount val="1"/>
                <c:pt idx="0">
                  <c:v>IEEE Xplore (metadata)</c:v>
                </c:pt>
              </c:strCache>
            </c:strRef>
          </c:tx>
          <c:cat>
            <c:numRef>
              <c:f>Search!$B$11:$F$11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Search!$B$13:$F$13</c:f>
              <c:numCache>
                <c:formatCode>General</c:formatCode>
                <c:ptCount val="5"/>
                <c:pt idx="0">
                  <c:v>5</c:v>
                </c:pt>
                <c:pt idx="1">
                  <c:v>11</c:v>
                </c:pt>
                <c:pt idx="2">
                  <c:v>25</c:v>
                </c:pt>
                <c:pt idx="3">
                  <c:v>69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Search!$A$14</c:f>
              <c:strCache>
                <c:ptCount val="1"/>
                <c:pt idx="0">
                  <c:v>Science Direct</c:v>
                </c:pt>
              </c:strCache>
            </c:strRef>
          </c:tx>
          <c:cat>
            <c:numRef>
              <c:f>Search!$B$11:$F$11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Search!$B$14:$F$14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24</c:v>
                </c:pt>
                <c:pt idx="3">
                  <c:v>58</c:v>
                </c:pt>
                <c:pt idx="4">
                  <c:v>82</c:v>
                </c:pt>
              </c:numCache>
            </c:numRef>
          </c:val>
        </c:ser>
        <c:ser>
          <c:idx val="3"/>
          <c:order val="3"/>
          <c:tx>
            <c:strRef>
              <c:f>Search!$A$15</c:f>
              <c:strCache>
                <c:ptCount val="1"/>
                <c:pt idx="0">
                  <c:v>Springer Link</c:v>
                </c:pt>
              </c:strCache>
            </c:strRef>
          </c:tx>
          <c:cat>
            <c:numRef>
              <c:f>Search!$B$11:$F$11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Search!$B$15:$F$15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27</c:v>
                </c:pt>
                <c:pt idx="3">
                  <c:v>45</c:v>
                </c:pt>
                <c:pt idx="4">
                  <c:v>87</c:v>
                </c:pt>
              </c:numCache>
            </c:numRef>
          </c:val>
        </c:ser>
        <c:marker val="1"/>
        <c:axId val="55420416"/>
        <c:axId val="55421952"/>
      </c:lineChart>
      <c:catAx>
        <c:axId val="55420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55421952"/>
        <c:crosses val="autoZero"/>
        <c:auto val="1"/>
        <c:lblAlgn val="ctr"/>
        <c:lblOffset val="100"/>
      </c:catAx>
      <c:valAx>
        <c:axId val="55421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554204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solidFill>
                <a:schemeClr val="accent1">
                  <a:lumMod val="50000"/>
                </a:schemeClr>
              </a:solidFill>
            </a:defRPr>
          </a:pPr>
          <a:endParaRPr lang="es-CO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autoTitleDeleted val="1"/>
    <c:plotArea>
      <c:layout/>
      <c:lineChart>
        <c:grouping val="standard"/>
        <c:ser>
          <c:idx val="0"/>
          <c:order val="0"/>
          <c:tx>
            <c:strRef>
              <c:f>Search!$A$16</c:f>
              <c:strCache>
                <c:ptCount val="1"/>
                <c:pt idx="0">
                  <c:v>TOTAL</c:v>
                </c:pt>
              </c:strCache>
            </c:strRef>
          </c:tx>
          <c:cat>
            <c:numRef>
              <c:f>Search!$B$11:$F$11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Search!$B$16:$F$16</c:f>
              <c:numCache>
                <c:formatCode>General</c:formatCode>
                <c:ptCount val="5"/>
                <c:pt idx="0">
                  <c:v>20</c:v>
                </c:pt>
                <c:pt idx="1">
                  <c:v>29</c:v>
                </c:pt>
                <c:pt idx="2">
                  <c:v>82</c:v>
                </c:pt>
                <c:pt idx="3">
                  <c:v>191</c:v>
                </c:pt>
                <c:pt idx="4">
                  <c:v>280</c:v>
                </c:pt>
              </c:numCache>
            </c:numRef>
          </c:val>
        </c:ser>
        <c:marker val="1"/>
        <c:axId val="55525376"/>
        <c:axId val="55526912"/>
      </c:lineChart>
      <c:catAx>
        <c:axId val="55525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55526912"/>
        <c:crosses val="autoZero"/>
        <c:auto val="1"/>
        <c:lblAlgn val="ctr"/>
        <c:lblOffset val="100"/>
      </c:catAx>
      <c:valAx>
        <c:axId val="55526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5552537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Candidates_2!$B$9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Candidates_2!$A$10:$A$15</c:f>
              <c:strCache>
                <c:ptCount val="6"/>
                <c:pt idx="0">
                  <c:v>Accounting</c:v>
                </c:pt>
                <c:pt idx="1">
                  <c:v>Security</c:v>
                </c:pt>
                <c:pt idx="2">
                  <c:v>Programming</c:v>
                </c:pt>
                <c:pt idx="3">
                  <c:v>Configuration</c:v>
                </c:pt>
                <c:pt idx="4">
                  <c:v>Fault</c:v>
                </c:pt>
                <c:pt idx="5">
                  <c:v>Performance</c:v>
                </c:pt>
              </c:strCache>
            </c:strRef>
          </c:cat>
          <c:val>
            <c:numRef>
              <c:f>Candidates_2!$B$10:$B$15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  <c:pt idx="4">
                  <c:v>18</c:v>
                </c:pt>
                <c:pt idx="5">
                  <c:v>45</c:v>
                </c:pt>
              </c:numCache>
            </c:numRef>
          </c:val>
        </c:ser>
        <c:axId val="60635008"/>
        <c:axId val="60636544"/>
      </c:barChart>
      <c:catAx>
        <c:axId val="6063500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60636544"/>
        <c:crosses val="autoZero"/>
        <c:auto val="1"/>
        <c:lblAlgn val="ctr"/>
        <c:lblOffset val="100"/>
      </c:catAx>
      <c:valAx>
        <c:axId val="6063654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6063500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barChart>
        <c:barDir val="bar"/>
        <c:grouping val="clustered"/>
        <c:ser>
          <c:idx val="0"/>
          <c:order val="0"/>
          <c:cat>
            <c:strRef>
              <c:f>Candidates_2!$A$36:$A$40</c:f>
              <c:strCache>
                <c:ptCount val="5"/>
                <c:pt idx="0">
                  <c:v>Traffic prediction</c:v>
                </c:pt>
                <c:pt idx="1">
                  <c:v>Traffic steering</c:v>
                </c:pt>
                <c:pt idx="2">
                  <c:v>Traffic classification</c:v>
                </c:pt>
                <c:pt idx="3">
                  <c:v>Traffic collection</c:v>
                </c:pt>
                <c:pt idx="4">
                  <c:v>Traffic monitoring</c:v>
                </c:pt>
              </c:strCache>
            </c:strRef>
          </c:cat>
          <c:val>
            <c:numRef>
              <c:f>Candidates_2!$B$36:$B$40</c:f>
              <c:numCache>
                <c:formatCode>General</c:formatCode>
                <c:ptCount val="5"/>
                <c:pt idx="0">
                  <c:v>8</c:v>
                </c:pt>
                <c:pt idx="1">
                  <c:v>13</c:v>
                </c:pt>
                <c:pt idx="2">
                  <c:v>13</c:v>
                </c:pt>
                <c:pt idx="3">
                  <c:v>18</c:v>
                </c:pt>
                <c:pt idx="4">
                  <c:v>32</c:v>
                </c:pt>
              </c:numCache>
            </c:numRef>
          </c:val>
        </c:ser>
        <c:axId val="60447360"/>
        <c:axId val="60481920"/>
      </c:barChart>
      <c:catAx>
        <c:axId val="6044736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60481920"/>
        <c:crosses val="autoZero"/>
        <c:auto val="1"/>
        <c:lblAlgn val="ctr"/>
        <c:lblOffset val="100"/>
      </c:catAx>
      <c:valAx>
        <c:axId val="604819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60447360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86A09-8D64-4734-B551-D7B65136630E}" type="doc">
      <dgm:prSet loTypeId="urn:microsoft.com/office/officeart/2005/8/layout/pyramid1" loCatId="pyramid" qsTypeId="urn:microsoft.com/office/officeart/2005/8/quickstyle/simple5" qsCatId="simple" csTypeId="urn:microsoft.com/office/officeart/2005/8/colors/accent1_3" csCatId="accent1" phldr="1"/>
      <dgm:spPr/>
    </dgm:pt>
    <dgm:pt modelId="{FA050821-01CC-4D9F-9F41-E1DECEC60DA7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2400" b="1" dirty="0" err="1" smtClean="0">
              <a:solidFill>
                <a:schemeClr val="bg1"/>
              </a:solidFill>
            </a:rPr>
            <a:t>Ph.D.</a:t>
          </a:r>
          <a:endParaRPr lang="es-CO" sz="2400" b="1" dirty="0">
            <a:solidFill>
              <a:schemeClr val="bg1"/>
            </a:solidFill>
          </a:endParaRPr>
        </a:p>
      </dgm:t>
    </dgm:pt>
    <dgm:pt modelId="{19486A49-E630-4C7E-8C47-C1D4CE9E8774}" type="parTrans" cxnId="{993C49DF-6947-4EC2-8DBD-3A871A0DF7A0}">
      <dgm:prSet/>
      <dgm:spPr/>
      <dgm:t>
        <a:bodyPr/>
        <a:lstStyle/>
        <a:p>
          <a:endParaRPr lang="es-CO" sz="2400" b="1">
            <a:solidFill>
              <a:schemeClr val="bg1"/>
            </a:solidFill>
          </a:endParaRPr>
        </a:p>
      </dgm:t>
    </dgm:pt>
    <dgm:pt modelId="{D43B069E-12CF-48E4-9E55-9B0717959417}" type="sibTrans" cxnId="{993C49DF-6947-4EC2-8DBD-3A871A0DF7A0}">
      <dgm:prSet/>
      <dgm:spPr/>
      <dgm:t>
        <a:bodyPr/>
        <a:lstStyle/>
        <a:p>
          <a:endParaRPr lang="es-CO" sz="2400" b="1">
            <a:solidFill>
              <a:schemeClr val="bg1"/>
            </a:solidFill>
          </a:endParaRPr>
        </a:p>
      </dgm:t>
    </dgm:pt>
    <dgm:pt modelId="{B8C5EA65-18DF-40C5-B09C-46AC0F294175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sz="2400" b="1" dirty="0" err="1" smtClean="0">
              <a:solidFill>
                <a:schemeClr val="bg1"/>
              </a:solidFill>
            </a:rPr>
            <a:t>M.Sc.</a:t>
          </a:r>
          <a:endParaRPr lang="es-CO" sz="2400" b="1" dirty="0">
            <a:solidFill>
              <a:schemeClr val="bg1"/>
            </a:solidFill>
          </a:endParaRPr>
        </a:p>
      </dgm:t>
    </dgm:pt>
    <dgm:pt modelId="{099CB669-5700-4151-B1AE-998B13BA22A8}" type="parTrans" cxnId="{029BA62B-2216-4841-BA5B-78676D8CE359}">
      <dgm:prSet/>
      <dgm:spPr/>
      <dgm:t>
        <a:bodyPr/>
        <a:lstStyle/>
        <a:p>
          <a:endParaRPr lang="es-CO" sz="2400" b="1">
            <a:solidFill>
              <a:schemeClr val="bg1"/>
            </a:solidFill>
          </a:endParaRPr>
        </a:p>
      </dgm:t>
    </dgm:pt>
    <dgm:pt modelId="{29A21528-A856-4B6D-AECA-5D810FD845AB}" type="sibTrans" cxnId="{029BA62B-2216-4841-BA5B-78676D8CE359}">
      <dgm:prSet/>
      <dgm:spPr/>
      <dgm:t>
        <a:bodyPr/>
        <a:lstStyle/>
        <a:p>
          <a:endParaRPr lang="es-CO" sz="2400" b="1">
            <a:solidFill>
              <a:schemeClr val="bg1"/>
            </a:solidFill>
          </a:endParaRPr>
        </a:p>
      </dgm:t>
    </dgm:pt>
    <dgm:pt modelId="{E1461B64-1895-4CC5-A840-5BE8957EFDE4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" sz="2400" b="1" dirty="0" err="1" smtClean="0">
              <a:solidFill>
                <a:schemeClr val="bg1"/>
              </a:solidFill>
            </a:rPr>
            <a:t>Undergraduate</a:t>
          </a:r>
          <a:endParaRPr lang="es-CO" sz="2400" b="1" dirty="0">
            <a:solidFill>
              <a:schemeClr val="bg1"/>
            </a:solidFill>
          </a:endParaRPr>
        </a:p>
      </dgm:t>
    </dgm:pt>
    <dgm:pt modelId="{50B3D2E8-AF44-4F7A-A416-23B08DB81E34}" type="parTrans" cxnId="{50641847-28B2-414B-A4C8-2B2B1FF07620}">
      <dgm:prSet/>
      <dgm:spPr/>
      <dgm:t>
        <a:bodyPr/>
        <a:lstStyle/>
        <a:p>
          <a:endParaRPr lang="es-CO" sz="2400" b="1">
            <a:solidFill>
              <a:schemeClr val="bg1"/>
            </a:solidFill>
          </a:endParaRPr>
        </a:p>
      </dgm:t>
    </dgm:pt>
    <dgm:pt modelId="{212FA294-D482-47EC-8B31-9DCAFC7EF3D3}" type="sibTrans" cxnId="{50641847-28B2-414B-A4C8-2B2B1FF07620}">
      <dgm:prSet/>
      <dgm:spPr/>
      <dgm:t>
        <a:bodyPr/>
        <a:lstStyle/>
        <a:p>
          <a:endParaRPr lang="es-CO" sz="2400" b="1">
            <a:solidFill>
              <a:schemeClr val="bg1"/>
            </a:solidFill>
          </a:endParaRPr>
        </a:p>
      </dgm:t>
    </dgm:pt>
    <dgm:pt modelId="{905A1E47-F565-4FE9-ABAF-A81D3C9B383F}" type="pres">
      <dgm:prSet presAssocID="{12786A09-8D64-4734-B551-D7B65136630E}" presName="Name0" presStyleCnt="0">
        <dgm:presLayoutVars>
          <dgm:dir/>
          <dgm:animLvl val="lvl"/>
          <dgm:resizeHandles val="exact"/>
        </dgm:presLayoutVars>
      </dgm:prSet>
      <dgm:spPr/>
    </dgm:pt>
    <dgm:pt modelId="{A560BFCD-AC2D-42E9-AFAA-B5182ADB7703}" type="pres">
      <dgm:prSet presAssocID="{FA050821-01CC-4D9F-9F41-E1DECEC60DA7}" presName="Name8" presStyleCnt="0"/>
      <dgm:spPr/>
    </dgm:pt>
    <dgm:pt modelId="{3EE6F4DD-18A9-4258-90CA-13D4EB1DA3AE}" type="pres">
      <dgm:prSet presAssocID="{FA050821-01CC-4D9F-9F41-E1DECEC60DA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F096D5D-3ABC-480D-9B68-4E4D7435C470}" type="pres">
      <dgm:prSet presAssocID="{FA050821-01CC-4D9F-9F41-E1DECEC60DA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5D29FE3-68A0-4323-B147-C49DE8BE271E}" type="pres">
      <dgm:prSet presAssocID="{B8C5EA65-18DF-40C5-B09C-46AC0F294175}" presName="Name8" presStyleCnt="0"/>
      <dgm:spPr/>
    </dgm:pt>
    <dgm:pt modelId="{D9583055-0ED2-4C16-ABA5-012FA5E96F9B}" type="pres">
      <dgm:prSet presAssocID="{B8C5EA65-18DF-40C5-B09C-46AC0F29417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1D80590-D83C-468E-BC98-46D19A00E5F8}" type="pres">
      <dgm:prSet presAssocID="{B8C5EA65-18DF-40C5-B09C-46AC0F2941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F0C3DC1-4051-4F46-AE71-3BD03F643DB4}" type="pres">
      <dgm:prSet presAssocID="{E1461B64-1895-4CC5-A840-5BE8957EFDE4}" presName="Name8" presStyleCnt="0"/>
      <dgm:spPr/>
    </dgm:pt>
    <dgm:pt modelId="{808C2B48-37A8-477B-A0E2-EF06A5ACCD99}" type="pres">
      <dgm:prSet presAssocID="{E1461B64-1895-4CC5-A840-5BE8957EFDE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4CFEDC0-D592-4117-8265-0EEDE00A041A}" type="pres">
      <dgm:prSet presAssocID="{E1461B64-1895-4CC5-A840-5BE8957EFD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0641847-28B2-414B-A4C8-2B2B1FF07620}" srcId="{12786A09-8D64-4734-B551-D7B65136630E}" destId="{E1461B64-1895-4CC5-A840-5BE8957EFDE4}" srcOrd="2" destOrd="0" parTransId="{50B3D2E8-AF44-4F7A-A416-23B08DB81E34}" sibTransId="{212FA294-D482-47EC-8B31-9DCAFC7EF3D3}"/>
    <dgm:cxn modelId="{993C49DF-6947-4EC2-8DBD-3A871A0DF7A0}" srcId="{12786A09-8D64-4734-B551-D7B65136630E}" destId="{FA050821-01CC-4D9F-9F41-E1DECEC60DA7}" srcOrd="0" destOrd="0" parTransId="{19486A49-E630-4C7E-8C47-C1D4CE9E8774}" sibTransId="{D43B069E-12CF-48E4-9E55-9B0717959417}"/>
    <dgm:cxn modelId="{B3A999FF-5F36-46D8-85DD-BFC27EDDA3EE}" type="presOf" srcId="{FA050821-01CC-4D9F-9F41-E1DECEC60DA7}" destId="{3EE6F4DD-18A9-4258-90CA-13D4EB1DA3AE}" srcOrd="0" destOrd="0" presId="urn:microsoft.com/office/officeart/2005/8/layout/pyramid1"/>
    <dgm:cxn modelId="{029BA62B-2216-4841-BA5B-78676D8CE359}" srcId="{12786A09-8D64-4734-B551-D7B65136630E}" destId="{B8C5EA65-18DF-40C5-B09C-46AC0F294175}" srcOrd="1" destOrd="0" parTransId="{099CB669-5700-4151-B1AE-998B13BA22A8}" sibTransId="{29A21528-A856-4B6D-AECA-5D810FD845AB}"/>
    <dgm:cxn modelId="{78D9843A-B296-42BC-9137-55C25D4C30D4}" type="presOf" srcId="{B8C5EA65-18DF-40C5-B09C-46AC0F294175}" destId="{D9583055-0ED2-4C16-ABA5-012FA5E96F9B}" srcOrd="0" destOrd="0" presId="urn:microsoft.com/office/officeart/2005/8/layout/pyramid1"/>
    <dgm:cxn modelId="{6CD310BB-2D99-4266-B5B1-BF12773F35D0}" type="presOf" srcId="{12786A09-8D64-4734-B551-D7B65136630E}" destId="{905A1E47-F565-4FE9-ABAF-A81D3C9B383F}" srcOrd="0" destOrd="0" presId="urn:microsoft.com/office/officeart/2005/8/layout/pyramid1"/>
    <dgm:cxn modelId="{065A6EA1-323F-4FE3-A0A3-1BCF4E49B0A5}" type="presOf" srcId="{E1461B64-1895-4CC5-A840-5BE8957EFDE4}" destId="{14CFEDC0-D592-4117-8265-0EEDE00A041A}" srcOrd="1" destOrd="0" presId="urn:microsoft.com/office/officeart/2005/8/layout/pyramid1"/>
    <dgm:cxn modelId="{55A20CE6-FD33-465E-B5DC-3016128A9340}" type="presOf" srcId="{B8C5EA65-18DF-40C5-B09C-46AC0F294175}" destId="{01D80590-D83C-468E-BC98-46D19A00E5F8}" srcOrd="1" destOrd="0" presId="urn:microsoft.com/office/officeart/2005/8/layout/pyramid1"/>
    <dgm:cxn modelId="{8ACBBC42-ACCF-42BB-BA1A-0CE3D559766B}" type="presOf" srcId="{FA050821-01CC-4D9F-9F41-E1DECEC60DA7}" destId="{7F096D5D-3ABC-480D-9B68-4E4D7435C470}" srcOrd="1" destOrd="0" presId="urn:microsoft.com/office/officeart/2005/8/layout/pyramid1"/>
    <dgm:cxn modelId="{C0947381-03A6-4701-A463-7235FEFECF8F}" type="presOf" srcId="{E1461B64-1895-4CC5-A840-5BE8957EFDE4}" destId="{808C2B48-37A8-477B-A0E2-EF06A5ACCD99}" srcOrd="0" destOrd="0" presId="urn:microsoft.com/office/officeart/2005/8/layout/pyramid1"/>
    <dgm:cxn modelId="{5FED65C1-4F44-4305-905A-0C40E566229A}" type="presParOf" srcId="{905A1E47-F565-4FE9-ABAF-A81D3C9B383F}" destId="{A560BFCD-AC2D-42E9-AFAA-B5182ADB7703}" srcOrd="0" destOrd="0" presId="urn:microsoft.com/office/officeart/2005/8/layout/pyramid1"/>
    <dgm:cxn modelId="{B7BB5F0B-D4B9-409C-BE01-67E65F3B4F91}" type="presParOf" srcId="{A560BFCD-AC2D-42E9-AFAA-B5182ADB7703}" destId="{3EE6F4DD-18A9-4258-90CA-13D4EB1DA3AE}" srcOrd="0" destOrd="0" presId="urn:microsoft.com/office/officeart/2005/8/layout/pyramid1"/>
    <dgm:cxn modelId="{AC16A84A-94C7-4FD2-AB63-2D171F79523A}" type="presParOf" srcId="{A560BFCD-AC2D-42E9-AFAA-B5182ADB7703}" destId="{7F096D5D-3ABC-480D-9B68-4E4D7435C470}" srcOrd="1" destOrd="0" presId="urn:microsoft.com/office/officeart/2005/8/layout/pyramid1"/>
    <dgm:cxn modelId="{B074ADAB-11C8-4C0A-B526-4E57FB49AFD0}" type="presParOf" srcId="{905A1E47-F565-4FE9-ABAF-A81D3C9B383F}" destId="{05D29FE3-68A0-4323-B147-C49DE8BE271E}" srcOrd="1" destOrd="0" presId="urn:microsoft.com/office/officeart/2005/8/layout/pyramid1"/>
    <dgm:cxn modelId="{6C3CAD3F-7120-4BC6-87AD-47FD2E0DFB46}" type="presParOf" srcId="{05D29FE3-68A0-4323-B147-C49DE8BE271E}" destId="{D9583055-0ED2-4C16-ABA5-012FA5E96F9B}" srcOrd="0" destOrd="0" presId="urn:microsoft.com/office/officeart/2005/8/layout/pyramid1"/>
    <dgm:cxn modelId="{617D23CE-E292-4E8F-A3CF-B392F57158B6}" type="presParOf" srcId="{05D29FE3-68A0-4323-B147-C49DE8BE271E}" destId="{01D80590-D83C-468E-BC98-46D19A00E5F8}" srcOrd="1" destOrd="0" presId="urn:microsoft.com/office/officeart/2005/8/layout/pyramid1"/>
    <dgm:cxn modelId="{6B5704AE-3533-4A1A-A987-D0BCFAB31052}" type="presParOf" srcId="{905A1E47-F565-4FE9-ABAF-A81D3C9B383F}" destId="{4F0C3DC1-4051-4F46-AE71-3BD03F643DB4}" srcOrd="2" destOrd="0" presId="urn:microsoft.com/office/officeart/2005/8/layout/pyramid1"/>
    <dgm:cxn modelId="{EFD58C24-2606-4766-A64A-21487756F8B9}" type="presParOf" srcId="{4F0C3DC1-4051-4F46-AE71-3BD03F643DB4}" destId="{808C2B48-37A8-477B-A0E2-EF06A5ACCD99}" srcOrd="0" destOrd="0" presId="urn:microsoft.com/office/officeart/2005/8/layout/pyramid1"/>
    <dgm:cxn modelId="{51386A5B-C12B-4D18-B1E2-8EB28F6798E7}" type="presParOf" srcId="{4F0C3DC1-4051-4F46-AE71-3BD03F643DB4}" destId="{14CFEDC0-D592-4117-8265-0EEDE00A041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6F4DD-18A9-4258-90CA-13D4EB1DA3AE}">
      <dsp:nvSpPr>
        <dsp:cNvPr id="0" name=""/>
        <dsp:cNvSpPr/>
      </dsp:nvSpPr>
      <dsp:spPr>
        <a:xfrm>
          <a:off x="1706567" y="0"/>
          <a:ext cx="1706567" cy="1354666"/>
        </a:xfrm>
        <a:prstGeom prst="trapezoid">
          <a:avLst>
            <a:gd name="adj" fmla="val 62988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err="1" smtClean="0">
              <a:solidFill>
                <a:schemeClr val="bg1"/>
              </a:solidFill>
            </a:rPr>
            <a:t>Ph.D.</a:t>
          </a:r>
          <a:endParaRPr lang="es-CO" sz="2400" b="1" kern="1200" dirty="0">
            <a:solidFill>
              <a:schemeClr val="bg1"/>
            </a:solidFill>
          </a:endParaRPr>
        </a:p>
      </dsp:txBody>
      <dsp:txXfrm>
        <a:off x="1706567" y="0"/>
        <a:ext cx="1706567" cy="1354666"/>
      </dsp:txXfrm>
    </dsp:sp>
    <dsp:sp modelId="{D9583055-0ED2-4C16-ABA5-012FA5E96F9B}">
      <dsp:nvSpPr>
        <dsp:cNvPr id="0" name=""/>
        <dsp:cNvSpPr/>
      </dsp:nvSpPr>
      <dsp:spPr>
        <a:xfrm>
          <a:off x="853283" y="1354666"/>
          <a:ext cx="3413134" cy="1354666"/>
        </a:xfrm>
        <a:prstGeom prst="trapezoid">
          <a:avLst>
            <a:gd name="adj" fmla="val 62988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err="1" smtClean="0">
              <a:solidFill>
                <a:schemeClr val="bg1"/>
              </a:solidFill>
            </a:rPr>
            <a:t>M.Sc.</a:t>
          </a:r>
          <a:endParaRPr lang="es-CO" sz="2400" b="1" kern="1200" dirty="0">
            <a:solidFill>
              <a:schemeClr val="bg1"/>
            </a:solidFill>
          </a:endParaRPr>
        </a:p>
      </dsp:txBody>
      <dsp:txXfrm>
        <a:off x="1450582" y="1354666"/>
        <a:ext cx="2218537" cy="1354666"/>
      </dsp:txXfrm>
    </dsp:sp>
    <dsp:sp modelId="{808C2B48-37A8-477B-A0E2-EF06A5ACCD99}">
      <dsp:nvSpPr>
        <dsp:cNvPr id="0" name=""/>
        <dsp:cNvSpPr/>
      </dsp:nvSpPr>
      <dsp:spPr>
        <a:xfrm>
          <a:off x="0" y="2709333"/>
          <a:ext cx="5119702" cy="1354666"/>
        </a:xfrm>
        <a:prstGeom prst="trapezoid">
          <a:avLst>
            <a:gd name="adj" fmla="val 62988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err="1" smtClean="0">
              <a:solidFill>
                <a:schemeClr val="bg1"/>
              </a:solidFill>
            </a:rPr>
            <a:t>Undergraduate</a:t>
          </a:r>
          <a:endParaRPr lang="es-CO" sz="2400" b="1" kern="1200" dirty="0">
            <a:solidFill>
              <a:schemeClr val="bg1"/>
            </a:solidFill>
          </a:endParaRPr>
        </a:p>
      </dsp:txBody>
      <dsp:txXfrm>
        <a:off x="895947" y="2709333"/>
        <a:ext cx="3327806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EC6AA-01E1-4AD0-A274-009E11A7E18D}" type="datetimeFigureOut">
              <a:rPr lang="es-CO" smtClean="0"/>
              <a:pPr/>
              <a:t>04/05/2016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0AD51-6E2D-4B88-AAEF-C30C35AD51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68272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13</a:t>
            </a:fld>
            <a:endParaRPr lang="es-C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14</a:t>
            </a:fld>
            <a:endParaRPr lang="es-C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15</a:t>
            </a:fld>
            <a:endParaRPr lang="es-C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16</a:t>
            </a:fld>
            <a:endParaRPr lang="es-C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17</a:t>
            </a:fld>
            <a:endParaRPr lang="es-C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18</a:t>
            </a:fld>
            <a:endParaRPr lang="es-C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19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20</a:t>
            </a:fld>
            <a:endParaRPr lang="es-C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21</a:t>
            </a:fld>
            <a:endParaRPr lang="es-C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22</a:t>
            </a:fld>
            <a:endParaRPr lang="es-C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23</a:t>
            </a:fld>
            <a:endParaRPr lang="es-C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24</a:t>
            </a:fld>
            <a:endParaRPr lang="es-C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25</a:t>
            </a:fld>
            <a:endParaRPr lang="es-C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26</a:t>
            </a:fld>
            <a:endParaRPr lang="es-C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27</a:t>
            </a:fld>
            <a:endParaRPr lang="es-C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28</a:t>
            </a:fld>
            <a:endParaRPr lang="es-C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29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30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System Interconnection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" t="-200" r="-200" b="-2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" t="-200" r="-200" b="-2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Subtítulo"/>
          <p:cNvSpPr>
            <a:spLocks noGrp="1"/>
          </p:cNvSpPr>
          <p:nvPr>
            <p:ph type="subTitle" idx="1"/>
          </p:nvPr>
        </p:nvSpPr>
        <p:spPr>
          <a:xfrm>
            <a:off x="500034" y="4286256"/>
            <a:ext cx="8143932" cy="114300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M.Sc. FELIPE ESTRADA-SOLANO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Advisor: Ph.D. Oscar Mauricio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Caicedo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Rendon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5 Título"/>
          <p:cNvSpPr txBox="1">
            <a:spLocks/>
          </p:cNvSpPr>
          <p:nvPr/>
        </p:nvSpPr>
        <p:spPr>
          <a:xfrm>
            <a:off x="500034" y="1928802"/>
            <a:ext cx="8143932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Impact" pitchFamily="34" charset="0"/>
                <a:ea typeface="+mj-ea"/>
                <a:cs typeface="+mj-cs"/>
              </a:rPr>
              <a:t>Traffic Prediction based on Big Data Technologies for Configuring Software-Defined Networks</a:t>
            </a:r>
          </a:p>
        </p:txBody>
      </p:sp>
      <p:pic>
        <p:nvPicPr>
          <p:cNvPr id="12" name="11 Imagen" descr="colciencia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6000768"/>
            <a:ext cx="1914634" cy="52439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71406" y="5617035"/>
            <a:ext cx="2714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University of Cauca</a:t>
            </a:r>
          </a:p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Telematics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Department</a:t>
            </a:r>
          </a:p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Telematics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Engineering Group</a:t>
            </a:r>
          </a:p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Popayan – Colombia</a:t>
            </a:r>
          </a:p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April 2016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500694" y="642918"/>
            <a:ext cx="3071834" cy="61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PhD in </a:t>
            </a:r>
            <a:r>
              <a:rPr lang="en-US" sz="1600" b="1" dirty="0" err="1" smtClean="0">
                <a:solidFill>
                  <a:schemeClr val="bg1"/>
                </a:solidFill>
              </a:rPr>
              <a:t>Telematics</a:t>
            </a:r>
            <a:r>
              <a:rPr lang="en-US" sz="1600" b="1" dirty="0" smtClean="0">
                <a:solidFill>
                  <a:schemeClr val="bg1"/>
                </a:solidFill>
              </a:rPr>
              <a:t> Engineering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Motivation</a:t>
            </a:r>
            <a:endParaRPr lang="es-CO" sz="1600" dirty="0"/>
          </a:p>
        </p:txBody>
      </p:sp>
      <p:sp>
        <p:nvSpPr>
          <p:cNvPr id="10" name="9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Traffic Engineering in SDN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6750859" y="2285992"/>
            <a:ext cx="1285884" cy="27146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70 Flecha derecha"/>
          <p:cNvSpPr/>
          <p:nvPr/>
        </p:nvSpPr>
        <p:spPr>
          <a:xfrm>
            <a:off x="4857751" y="2786058"/>
            <a:ext cx="1607355" cy="2143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71 CuadroTexto"/>
          <p:cNvSpPr txBox="1"/>
          <p:nvPr/>
        </p:nvSpPr>
        <p:spPr>
          <a:xfrm>
            <a:off x="4857752" y="2500306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DATA</a:t>
            </a:r>
            <a:endParaRPr lang="es-CO" sz="1400" b="1" dirty="0">
              <a:latin typeface="+mn-lt"/>
            </a:endParaRPr>
          </a:p>
        </p:txBody>
      </p:sp>
      <p:sp>
        <p:nvSpPr>
          <p:cNvPr id="73" name="72 Cerrar llave"/>
          <p:cNvSpPr/>
          <p:nvPr/>
        </p:nvSpPr>
        <p:spPr>
          <a:xfrm>
            <a:off x="4214810" y="2285992"/>
            <a:ext cx="285752" cy="300039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74 Flecha derecha"/>
          <p:cNvSpPr/>
          <p:nvPr/>
        </p:nvSpPr>
        <p:spPr>
          <a:xfrm rot="10800000">
            <a:off x="4857752" y="4362824"/>
            <a:ext cx="1607355" cy="2143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" name="75 Grupo"/>
          <p:cNvGrpSpPr/>
          <p:nvPr/>
        </p:nvGrpSpPr>
        <p:grpSpPr>
          <a:xfrm>
            <a:off x="357158" y="2214554"/>
            <a:ext cx="3857652" cy="2786082"/>
            <a:chOff x="500034" y="2285992"/>
            <a:chExt cx="3857652" cy="2786082"/>
          </a:xfrm>
        </p:grpSpPr>
        <p:cxnSp>
          <p:nvCxnSpPr>
            <p:cNvPr id="77" name="76 Conector recto"/>
            <p:cNvCxnSpPr>
              <a:stCxn id="87" idx="1"/>
              <a:endCxn id="82" idx="2"/>
            </p:cNvCxnSpPr>
            <p:nvPr/>
          </p:nvCxnSpPr>
          <p:spPr>
            <a:xfrm rot="16200000" flipH="1">
              <a:off x="2754057" y="3673192"/>
              <a:ext cx="423609" cy="1380864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77 Conector recto"/>
            <p:cNvCxnSpPr/>
            <p:nvPr/>
          </p:nvCxnSpPr>
          <p:spPr>
            <a:xfrm rot="10800000">
              <a:off x="616933" y="4721501"/>
              <a:ext cx="1987275" cy="23371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78 Conector recto"/>
            <p:cNvCxnSpPr>
              <a:stCxn id="88" idx="3"/>
            </p:cNvCxnSpPr>
            <p:nvPr/>
          </p:nvCxnSpPr>
          <p:spPr>
            <a:xfrm rot="5400000">
              <a:off x="715820" y="3161891"/>
              <a:ext cx="1460724" cy="165849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79 Conector recto"/>
            <p:cNvCxnSpPr>
              <a:stCxn id="88" idx="3"/>
            </p:cNvCxnSpPr>
            <p:nvPr/>
          </p:nvCxnSpPr>
          <p:spPr>
            <a:xfrm rot="16200000" flipH="1">
              <a:off x="2469267" y="3066940"/>
              <a:ext cx="1285438" cy="16731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80 Conector recto"/>
            <p:cNvCxnSpPr/>
            <p:nvPr/>
          </p:nvCxnSpPr>
          <p:spPr>
            <a:xfrm flipV="1">
              <a:off x="2604208" y="4429357"/>
              <a:ext cx="1519681" cy="584288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81 Cubo"/>
            <p:cNvSpPr/>
            <p:nvPr/>
          </p:nvSpPr>
          <p:spPr>
            <a:xfrm>
              <a:off x="3656295" y="4429356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83" name="82 Conector recto"/>
            <p:cNvCxnSpPr/>
            <p:nvPr/>
          </p:nvCxnSpPr>
          <p:spPr>
            <a:xfrm rot="16200000" flipV="1">
              <a:off x="2078287" y="4429295"/>
              <a:ext cx="701147" cy="35069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83 Conector recto"/>
            <p:cNvCxnSpPr/>
            <p:nvPr/>
          </p:nvCxnSpPr>
          <p:spPr>
            <a:xfrm rot="10800000" flipV="1">
              <a:off x="675382" y="4254069"/>
              <a:ext cx="1578130" cy="467431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84 Cubo"/>
            <p:cNvSpPr/>
            <p:nvPr/>
          </p:nvSpPr>
          <p:spPr>
            <a:xfrm>
              <a:off x="500034" y="4604643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86" name="85 Conector recto"/>
            <p:cNvCxnSpPr>
              <a:stCxn id="88" idx="3"/>
              <a:endCxn id="87" idx="1"/>
            </p:cNvCxnSpPr>
            <p:nvPr/>
          </p:nvCxnSpPr>
          <p:spPr>
            <a:xfrm rot="5400000">
              <a:off x="1829910" y="3706298"/>
              <a:ext cx="891041" cy="129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7" name="86 Cubo"/>
            <p:cNvSpPr/>
            <p:nvPr/>
          </p:nvSpPr>
          <p:spPr>
            <a:xfrm>
              <a:off x="1610570" y="4078783"/>
              <a:ext cx="1402783" cy="292145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Switch</a:t>
              </a:r>
              <a:endParaRPr lang="es-CO" sz="1400" b="1" dirty="0"/>
            </a:p>
          </p:txBody>
        </p:sp>
        <p:sp>
          <p:nvSpPr>
            <p:cNvPr id="88" name="87 Cubo"/>
            <p:cNvSpPr/>
            <p:nvPr/>
          </p:nvSpPr>
          <p:spPr>
            <a:xfrm>
              <a:off x="1610570" y="2968633"/>
              <a:ext cx="1402783" cy="292145"/>
            </a:xfrm>
            <a:prstGeom prst="cub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Controller</a:t>
              </a:r>
              <a:endParaRPr lang="es-CO" sz="1400" b="1" dirty="0"/>
            </a:p>
          </p:txBody>
        </p:sp>
        <p:pic>
          <p:nvPicPr>
            <p:cNvPr id="89" name="88 Imagen" descr="server-ic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2657" y="2618060"/>
              <a:ext cx="475373" cy="475208"/>
            </a:xfrm>
            <a:prstGeom prst="rect">
              <a:avLst/>
            </a:prstGeom>
          </p:spPr>
        </p:pic>
        <p:pic>
          <p:nvPicPr>
            <p:cNvPr id="90" name="89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2657" y="3845067"/>
              <a:ext cx="467594" cy="467431"/>
            </a:xfrm>
            <a:prstGeom prst="rect">
              <a:avLst/>
            </a:prstGeom>
          </p:spPr>
        </p:pic>
        <p:pic>
          <p:nvPicPr>
            <p:cNvPr id="91" name="90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280" y="4312498"/>
              <a:ext cx="467594" cy="467431"/>
            </a:xfrm>
            <a:prstGeom prst="rect">
              <a:avLst/>
            </a:prstGeom>
          </p:spPr>
        </p:pic>
        <p:pic>
          <p:nvPicPr>
            <p:cNvPr id="92" name="91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0092" y="4195640"/>
              <a:ext cx="467594" cy="467431"/>
            </a:xfrm>
            <a:prstGeom prst="rect">
              <a:avLst/>
            </a:prstGeom>
          </p:spPr>
        </p:pic>
        <p:cxnSp>
          <p:nvCxnSpPr>
            <p:cNvPr id="93" name="92 Conector recto"/>
            <p:cNvCxnSpPr>
              <a:stCxn id="88" idx="3"/>
              <a:endCxn id="94" idx="1"/>
            </p:cNvCxnSpPr>
            <p:nvPr/>
          </p:nvCxnSpPr>
          <p:spPr>
            <a:xfrm rot="16200000" flipH="1">
              <a:off x="1651039" y="3885169"/>
              <a:ext cx="1636010" cy="38722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4" name="93 Cubo"/>
            <p:cNvSpPr/>
            <p:nvPr/>
          </p:nvSpPr>
          <p:spPr>
            <a:xfrm>
              <a:off x="2428860" y="4838358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pic>
          <p:nvPicPr>
            <p:cNvPr id="95" name="94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1106" y="4546214"/>
              <a:ext cx="467594" cy="467431"/>
            </a:xfrm>
            <a:prstGeom prst="rect">
              <a:avLst/>
            </a:prstGeom>
          </p:spPr>
        </p:pic>
        <p:sp>
          <p:nvSpPr>
            <p:cNvPr id="96" name="95 Elipse"/>
            <p:cNvSpPr/>
            <p:nvPr/>
          </p:nvSpPr>
          <p:spPr>
            <a:xfrm>
              <a:off x="1727469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7" name="96 Elipse"/>
            <p:cNvSpPr/>
            <p:nvPr/>
          </p:nvSpPr>
          <p:spPr>
            <a:xfrm>
              <a:off x="2019715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8" name="97 Elipse"/>
            <p:cNvSpPr/>
            <p:nvPr/>
          </p:nvSpPr>
          <p:spPr>
            <a:xfrm>
              <a:off x="2311961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1610570" y="2285992"/>
              <a:ext cx="1104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Applications</a:t>
              </a:r>
              <a:endParaRPr lang="es-CO" sz="14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0" name="99 CuadroTexto"/>
          <p:cNvSpPr txBox="1"/>
          <p:nvPr/>
        </p:nvSpPr>
        <p:spPr>
          <a:xfrm>
            <a:off x="4929190" y="4077072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CONFIGURE</a:t>
            </a:r>
            <a:endParaRPr lang="es-CO" sz="1400" b="1" dirty="0">
              <a:latin typeface="+mn-lt"/>
            </a:endParaRPr>
          </a:p>
        </p:txBody>
      </p:sp>
      <p:sp>
        <p:nvSpPr>
          <p:cNvPr id="102" name="101 CuadroTexto"/>
          <p:cNvSpPr txBox="1"/>
          <p:nvPr/>
        </p:nvSpPr>
        <p:spPr>
          <a:xfrm>
            <a:off x="6858016" y="2636912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STORE</a:t>
            </a:r>
            <a:endParaRPr lang="es-CO" sz="1400" b="1" dirty="0">
              <a:latin typeface="+mn-lt"/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6858016" y="4407107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latin typeface="+mn-lt"/>
              </a:rPr>
              <a:t>DECIDE</a:t>
            </a:r>
            <a:endParaRPr lang="es-CO" sz="1400" b="1" dirty="0">
              <a:latin typeface="+mn-lt"/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4429124" y="4714884"/>
            <a:ext cx="2143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err="1" smtClean="0">
                <a:latin typeface="+mn-lt"/>
              </a:rPr>
              <a:t>Packet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forwarding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using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traffic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patterns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to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optimize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network</a:t>
            </a:r>
            <a:r>
              <a:rPr lang="es-CO" sz="1400" dirty="0" smtClean="0">
                <a:latin typeface="+mn-lt"/>
              </a:rPr>
              <a:t> performance</a:t>
            </a:r>
            <a:endParaRPr lang="es-CO" sz="1400" dirty="0">
              <a:latin typeface="+mn-lt"/>
            </a:endParaRPr>
          </a:p>
        </p:txBody>
      </p:sp>
      <p:cxnSp>
        <p:nvCxnSpPr>
          <p:cNvPr id="110" name="109 Conector recto de flecha"/>
          <p:cNvCxnSpPr>
            <a:stCxn id="41" idx="2"/>
            <a:endCxn id="104" idx="0"/>
          </p:cNvCxnSpPr>
          <p:nvPr/>
        </p:nvCxnSpPr>
        <p:spPr>
          <a:xfrm flipH="1">
            <a:off x="7393801" y="3797203"/>
            <a:ext cx="794" cy="6099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13 Marcador de contenido"/>
          <p:cNvSpPr txBox="1">
            <a:spLocks/>
          </p:cNvSpPr>
          <p:nvPr/>
        </p:nvSpPr>
        <p:spPr>
          <a:xfrm>
            <a:off x="428596" y="5572140"/>
            <a:ext cx="8215370" cy="10715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Knowledge of relationships between network status and network configuration may help network to decide the best parameters according to real performance feedback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6858810" y="3489426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latin typeface="+mn-lt"/>
              </a:rPr>
              <a:t>ANALYZE</a:t>
            </a:r>
            <a:endParaRPr lang="es-CO" sz="1400" b="1" dirty="0">
              <a:latin typeface="+mn-lt"/>
            </a:endParaRPr>
          </a:p>
        </p:txBody>
      </p:sp>
      <p:cxnSp>
        <p:nvCxnSpPr>
          <p:cNvPr id="43" name="42 Conector recto de flecha"/>
          <p:cNvCxnSpPr>
            <a:stCxn id="102" idx="2"/>
            <a:endCxn id="41" idx="0"/>
          </p:cNvCxnSpPr>
          <p:nvPr/>
        </p:nvCxnSpPr>
        <p:spPr>
          <a:xfrm>
            <a:off x="7393801" y="2944689"/>
            <a:ext cx="794" cy="544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6643702" y="1978215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MANAGEMENT</a:t>
            </a:r>
            <a:endParaRPr lang="es-CO" sz="1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1" grpId="0" animBg="1"/>
      <p:bldP spid="72" grpId="0"/>
      <p:bldP spid="73" grpId="0" animBg="1"/>
      <p:bldP spid="75" grpId="0" animBg="1"/>
      <p:bldP spid="100" grpId="0"/>
      <p:bldP spid="102" grpId="0"/>
      <p:bldP spid="104" grpId="0"/>
      <p:bldP spid="106" grpId="0"/>
      <p:bldP spid="45" grpId="0"/>
      <p:bldP spid="41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100 Conector recto"/>
          <p:cNvCxnSpPr>
            <a:stCxn id="53" idx="4"/>
            <a:endCxn id="59" idx="2"/>
          </p:cNvCxnSpPr>
          <p:nvPr/>
        </p:nvCxnSpPr>
        <p:spPr>
          <a:xfrm>
            <a:off x="2969467" y="2782064"/>
            <a:ext cx="1133817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2282662" y="2891618"/>
            <a:ext cx="0" cy="7252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4746226" y="2891617"/>
            <a:ext cx="0" cy="7252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2 Rectángulo redondeado"/>
          <p:cNvSpPr/>
          <p:nvPr/>
        </p:nvSpPr>
        <p:spPr>
          <a:xfrm>
            <a:off x="1339862" y="3616859"/>
            <a:ext cx="4635630" cy="1180293"/>
          </a:xfrm>
          <a:prstGeom prst="roundRect">
            <a:avLst/>
          </a:prstGeom>
          <a:noFill/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Motivation</a:t>
            </a:r>
            <a:endParaRPr lang="es-CO" sz="1600" dirty="0"/>
          </a:p>
        </p:txBody>
      </p:sp>
      <p:sp>
        <p:nvSpPr>
          <p:cNvPr id="13" name="13 Marcador de contenido"/>
          <p:cNvSpPr txBox="1">
            <a:spLocks/>
          </p:cNvSpPr>
          <p:nvPr/>
        </p:nvSpPr>
        <p:spPr>
          <a:xfrm>
            <a:off x="428596" y="5715016"/>
            <a:ext cx="8215370" cy="10001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Traffic engineering in a data-intensive SDN environment?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BIG DATA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5" name="1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Traffic Engineering in SDN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4119" y="3645024"/>
            <a:ext cx="4531373" cy="1582960"/>
          </a:xfrm>
          <a:prstGeom prst="rect">
            <a:avLst/>
          </a:prstGeom>
        </p:spPr>
      </p:pic>
      <p:sp>
        <p:nvSpPr>
          <p:cNvPr id="43" name="42 Cubo"/>
          <p:cNvSpPr/>
          <p:nvPr/>
        </p:nvSpPr>
        <p:spPr>
          <a:xfrm>
            <a:off x="862924" y="3496895"/>
            <a:ext cx="1035230" cy="292145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Switches</a:t>
            </a:r>
            <a:endParaRPr lang="es-CO" sz="1400" b="1" dirty="0"/>
          </a:p>
        </p:txBody>
      </p:sp>
      <p:pic>
        <p:nvPicPr>
          <p:cNvPr id="45" name="44 Imagen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466" y="3263179"/>
            <a:ext cx="467594" cy="467431"/>
          </a:xfrm>
          <a:prstGeom prst="rect">
            <a:avLst/>
          </a:prstGeom>
        </p:spPr>
      </p:pic>
      <p:sp>
        <p:nvSpPr>
          <p:cNvPr id="46" name="45 Cerrar llave"/>
          <p:cNvSpPr/>
          <p:nvPr/>
        </p:nvSpPr>
        <p:spPr>
          <a:xfrm>
            <a:off x="6625844" y="1988840"/>
            <a:ext cx="285752" cy="329754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52 Cubo"/>
          <p:cNvSpPr/>
          <p:nvPr/>
        </p:nvSpPr>
        <p:spPr>
          <a:xfrm>
            <a:off x="1639720" y="2599473"/>
            <a:ext cx="1402783" cy="292145"/>
          </a:xfrm>
          <a:prstGeom prst="cub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Controller</a:t>
            </a:r>
            <a:endParaRPr lang="es-CO" sz="1400" b="1" dirty="0"/>
          </a:p>
        </p:txBody>
      </p:sp>
      <p:pic>
        <p:nvPicPr>
          <p:cNvPr id="54" name="53 Imagen" descr="server-ic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1807" y="2248900"/>
            <a:ext cx="475373" cy="475208"/>
          </a:xfrm>
          <a:prstGeom prst="rect">
            <a:avLst/>
          </a:prstGeom>
        </p:spPr>
      </p:pic>
      <p:sp>
        <p:nvSpPr>
          <p:cNvPr id="55" name="54 Elipse"/>
          <p:cNvSpPr/>
          <p:nvPr/>
        </p:nvSpPr>
        <p:spPr>
          <a:xfrm>
            <a:off x="1756619" y="2252163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55 Elipse"/>
          <p:cNvSpPr/>
          <p:nvPr/>
        </p:nvSpPr>
        <p:spPr>
          <a:xfrm>
            <a:off x="2048865" y="2252163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7" name="56 Elipse"/>
          <p:cNvSpPr/>
          <p:nvPr/>
        </p:nvSpPr>
        <p:spPr>
          <a:xfrm>
            <a:off x="2341111" y="2252163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57 CuadroTexto"/>
          <p:cNvSpPr txBox="1"/>
          <p:nvPr/>
        </p:nvSpPr>
        <p:spPr>
          <a:xfrm>
            <a:off x="1639720" y="1916832"/>
            <a:ext cx="1104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Applications</a:t>
            </a:r>
            <a:endParaRPr lang="es-CO" sz="1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9" name="58 Cubo"/>
          <p:cNvSpPr/>
          <p:nvPr/>
        </p:nvSpPr>
        <p:spPr>
          <a:xfrm>
            <a:off x="4103284" y="2599473"/>
            <a:ext cx="1402783" cy="292145"/>
          </a:xfrm>
          <a:prstGeom prst="cub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Controller</a:t>
            </a:r>
            <a:endParaRPr lang="es-CO" sz="1400" b="1" dirty="0"/>
          </a:p>
        </p:txBody>
      </p:sp>
      <p:pic>
        <p:nvPicPr>
          <p:cNvPr id="60" name="59 Imagen" descr="server-ic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55371" y="2248900"/>
            <a:ext cx="475373" cy="475208"/>
          </a:xfrm>
          <a:prstGeom prst="rect">
            <a:avLst/>
          </a:prstGeom>
        </p:spPr>
      </p:pic>
      <p:sp>
        <p:nvSpPr>
          <p:cNvPr id="61" name="60 Elipse"/>
          <p:cNvSpPr/>
          <p:nvPr/>
        </p:nvSpPr>
        <p:spPr>
          <a:xfrm>
            <a:off x="4220183" y="2252163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61 Elipse"/>
          <p:cNvSpPr/>
          <p:nvPr/>
        </p:nvSpPr>
        <p:spPr>
          <a:xfrm>
            <a:off x="4512429" y="2252163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62 Elipse"/>
          <p:cNvSpPr/>
          <p:nvPr/>
        </p:nvSpPr>
        <p:spPr>
          <a:xfrm>
            <a:off x="4804675" y="2252163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63 CuadroTexto"/>
          <p:cNvSpPr txBox="1"/>
          <p:nvPr/>
        </p:nvSpPr>
        <p:spPr>
          <a:xfrm>
            <a:off x="4103284" y="1916832"/>
            <a:ext cx="1104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Applications</a:t>
            </a:r>
            <a:endParaRPr lang="es-CO" sz="1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7380313" y="18355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 smtClean="0">
                <a:solidFill>
                  <a:srgbClr val="C00000"/>
                </a:solidFill>
              </a:rPr>
              <a:t>Huge</a:t>
            </a:r>
            <a:endParaRPr lang="es-CO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9" name="108 Flecha derecha"/>
          <p:cNvSpPr/>
          <p:nvPr/>
        </p:nvSpPr>
        <p:spPr>
          <a:xfrm rot="16200000">
            <a:off x="7062255" y="2776929"/>
            <a:ext cx="1416247" cy="36671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0" name="109 CuadroTexto"/>
          <p:cNvSpPr txBox="1"/>
          <p:nvPr/>
        </p:nvSpPr>
        <p:spPr>
          <a:xfrm>
            <a:off x="6911596" y="3462969"/>
            <a:ext cx="675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DATA</a:t>
            </a:r>
            <a:endParaRPr lang="es-CO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78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6" grpId="0" animBg="1"/>
      <p:bldP spid="106" grpId="0"/>
      <p:bldP spid="109" grpId="0" animBg="1"/>
      <p:bldP spid="1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Initial Approach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4572000" y="214290"/>
            <a:ext cx="45005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Initial Approach</a:t>
            </a:r>
            <a:endParaRPr lang="es-CO" sz="1600" dirty="0"/>
          </a:p>
        </p:txBody>
      </p:sp>
      <p:sp>
        <p:nvSpPr>
          <p:cNvPr id="20" name="13 Marcador de contenido"/>
          <p:cNvSpPr txBox="1">
            <a:spLocks/>
          </p:cNvSpPr>
          <p:nvPr/>
        </p:nvSpPr>
        <p:spPr>
          <a:xfrm>
            <a:off x="642910" y="2607463"/>
            <a:ext cx="7572428" cy="16430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Address traffic engineering for configuring SDNs</a:t>
            </a:r>
          </a:p>
          <a:p>
            <a:pPr lvl="0" algn="ctr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– working along the network core –</a:t>
            </a:r>
          </a:p>
          <a:p>
            <a:pPr lvl="0" algn="ctr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with Big Data approaches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405290" y="5072074"/>
            <a:ext cx="3429024" cy="135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Traffic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collection</a:t>
            </a:r>
            <a:endParaRPr lang="es-CO" sz="2000" dirty="0"/>
          </a:p>
        </p:txBody>
      </p:sp>
      <p:sp>
        <p:nvSpPr>
          <p:cNvPr id="12" name="11 Rectángulo"/>
          <p:cNvSpPr/>
          <p:nvPr/>
        </p:nvSpPr>
        <p:spPr>
          <a:xfrm>
            <a:off x="3548034" y="3714752"/>
            <a:ext cx="4286280" cy="1357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Traffic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classification/recognition</a:t>
            </a:r>
            <a:endParaRPr lang="es-CO" sz="2000" dirty="0"/>
          </a:p>
        </p:txBody>
      </p:sp>
      <p:sp>
        <p:nvSpPr>
          <p:cNvPr id="9" name="8 Rectángulo"/>
          <p:cNvSpPr/>
          <p:nvPr/>
        </p:nvSpPr>
        <p:spPr>
          <a:xfrm>
            <a:off x="2690778" y="2357430"/>
            <a:ext cx="5143536" cy="1357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Traffic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prediction/estimation</a:t>
            </a:r>
            <a:endParaRPr lang="es-CO" sz="2000" dirty="0"/>
          </a:p>
        </p:txBody>
      </p:sp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Computer Networks Group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7 Diagrama"/>
          <p:cNvGraphicFramePr/>
          <p:nvPr/>
        </p:nvGraphicFramePr>
        <p:xfrm>
          <a:off x="142844" y="2365396"/>
          <a:ext cx="511970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3 Marcador de contenido"/>
          <p:cNvSpPr txBox="1">
            <a:spLocks/>
          </p:cNvSpPr>
          <p:nvPr/>
        </p:nvSpPr>
        <p:spPr>
          <a:xfrm>
            <a:off x="214282" y="1714488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Engineering for SDN configuration using Big Data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6196861" y="3839417"/>
            <a:ext cx="40719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BIG DATA</a:t>
            </a:r>
            <a:endParaRPr lang="es-CO" sz="6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17 CuadroTexto"/>
          <p:cNvSpPr txBox="1"/>
          <p:nvPr/>
        </p:nvSpPr>
        <p:spPr>
          <a:xfrm rot="16200000">
            <a:off x="7848830" y="4224136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IETF &amp; IRTF</a:t>
            </a:r>
            <a:endParaRPr lang="es-CO" sz="1600" i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572000" y="214290"/>
            <a:ext cx="45005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Initial Approach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9" grpId="0" animBg="1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Systematic Mapping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186766" cy="2178859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Research questions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Search process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Selection process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Initial results</a:t>
            </a:r>
          </a:p>
        </p:txBody>
      </p:sp>
      <p:sp>
        <p:nvSpPr>
          <p:cNvPr id="8" name="13 Marcador de contenido"/>
          <p:cNvSpPr txBox="1">
            <a:spLocks/>
          </p:cNvSpPr>
          <p:nvPr/>
        </p:nvSpPr>
        <p:spPr>
          <a:xfrm>
            <a:off x="214282" y="1928802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Engineering in SDN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29058" y="6286520"/>
            <a:ext cx="4786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Kitchenman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2009) (Petersen et al., 2008)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Research Questions</a:t>
            </a:r>
          </a:p>
        </p:txBody>
      </p:sp>
      <p:sp>
        <p:nvSpPr>
          <p:cNvPr id="22" name="13 Marcador de contenido"/>
          <p:cNvSpPr>
            <a:spLocks noGrp="1"/>
          </p:cNvSpPr>
          <p:nvPr>
            <p:ph idx="1"/>
          </p:nvPr>
        </p:nvSpPr>
        <p:spPr>
          <a:xfrm>
            <a:off x="285720" y="2375290"/>
            <a:ext cx="8572560" cy="2107421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000" b="1" dirty="0" smtClean="0">
                <a:solidFill>
                  <a:schemeClr val="accent2"/>
                </a:solidFill>
              </a:rPr>
              <a:t>RQ1.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What are the different solutions for implementing traffic engineering in SDN?</a:t>
            </a:r>
          </a:p>
          <a:p>
            <a:pPr>
              <a:buClr>
                <a:srgbClr val="C00000"/>
              </a:buClr>
            </a:pPr>
            <a:r>
              <a:rPr lang="en-US" sz="2000" b="1" dirty="0" smtClean="0">
                <a:solidFill>
                  <a:schemeClr val="accent2"/>
                </a:solidFill>
              </a:rPr>
              <a:t>RQ2.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What research topics about traffic engineering in SDN are being addressed?</a:t>
            </a:r>
          </a:p>
          <a:p>
            <a:pPr>
              <a:buClr>
                <a:srgbClr val="C00000"/>
              </a:buClr>
            </a:pPr>
            <a:r>
              <a:rPr lang="en-US" sz="2000" b="1" dirty="0" smtClean="0">
                <a:solidFill>
                  <a:schemeClr val="accent2"/>
                </a:solidFill>
              </a:rPr>
              <a:t>RQ3.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What are the limitations of current investigation about traffic engineering in SDN?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Search process</a:t>
            </a:r>
          </a:p>
        </p:txBody>
      </p:sp>
      <p:sp>
        <p:nvSpPr>
          <p:cNvPr id="22" name="13 Marcador de contenido"/>
          <p:cNvSpPr>
            <a:spLocks noGrp="1"/>
          </p:cNvSpPr>
          <p:nvPr>
            <p:ph idx="1"/>
          </p:nvPr>
        </p:nvSpPr>
        <p:spPr>
          <a:xfrm>
            <a:off x="285720" y="2143116"/>
            <a:ext cx="8572560" cy="2286016"/>
          </a:xfrm>
        </p:spPr>
        <p:txBody>
          <a:bodyPr anchor="t" anchorCtr="0">
            <a:normAutofit/>
          </a:bodyPr>
          <a:lstStyle/>
          <a:p>
            <a:pPr marL="457200" indent="-457200">
              <a:buClr>
                <a:srgbClr val="C00000"/>
              </a:buClr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Keywords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“software-defined networking”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“traffic engineering“</a:t>
            </a:r>
          </a:p>
          <a:p>
            <a:pPr marL="457200" indent="-457200">
              <a:buClr>
                <a:srgbClr val="C00000"/>
              </a:buClr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Associated terms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Discard terms due to low search frequency → Google Trends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Discard terms aimed to other areas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sp>
        <p:nvSpPr>
          <p:cNvPr id="6" name="13 Marcador de contenido"/>
          <p:cNvSpPr txBox="1">
            <a:spLocks/>
          </p:cNvSpPr>
          <p:nvPr/>
        </p:nvSpPr>
        <p:spPr>
          <a:xfrm>
            <a:off x="428596" y="4429132"/>
            <a:ext cx="8215370" cy="16430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dirty="0" smtClean="0">
                <a:solidFill>
                  <a:srgbClr val="C00000"/>
                </a:solidFill>
              </a:rPr>
              <a:t>("software-defined networking" OR </a:t>
            </a:r>
            <a:r>
              <a:rPr lang="en-US" dirty="0" err="1" smtClean="0">
                <a:solidFill>
                  <a:srgbClr val="C00000"/>
                </a:solidFill>
              </a:rPr>
              <a:t>openflow</a:t>
            </a:r>
            <a:r>
              <a:rPr lang="en-US" dirty="0" smtClean="0">
                <a:solidFill>
                  <a:srgbClr val="C00000"/>
                </a:solidFill>
              </a:rPr>
              <a:t> OR "software defined networking" OR "software defined network" OR "software defined networks“)</a:t>
            </a:r>
          </a:p>
          <a:p>
            <a:pPr lvl="0" algn="ctr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dirty="0" smtClean="0">
                <a:solidFill>
                  <a:srgbClr val="C00000"/>
                </a:solidFill>
              </a:rPr>
              <a:t>AND</a:t>
            </a:r>
          </a:p>
          <a:p>
            <a:pPr lvl="0" algn="ctr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dirty="0" smtClean="0">
                <a:solidFill>
                  <a:srgbClr val="C00000"/>
                </a:solidFill>
              </a:rPr>
              <a:t>("traffic engineering" OR "traffic management" OR "traffic analysis" OR "traffic monitoring" OR "traffic classification" OR "traffic prediction" OR "traffic steering")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13 Marcador de contenido"/>
          <p:cNvSpPr txBox="1">
            <a:spLocks/>
          </p:cNvSpPr>
          <p:nvPr/>
        </p:nvSpPr>
        <p:spPr>
          <a:xfrm>
            <a:off x="214282" y="1643050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 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Search process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00101" y="2357430"/>
          <a:ext cx="7358113" cy="3214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029"/>
                <a:gridCol w="959014"/>
                <a:gridCol w="959014"/>
                <a:gridCol w="959014"/>
                <a:gridCol w="959014"/>
                <a:gridCol w="959014"/>
                <a:gridCol w="959014"/>
              </a:tblGrid>
              <a:tr h="454733"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Digital Library</a:t>
                      </a:r>
                      <a:endParaRPr lang="es-CO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Number</a:t>
                      </a:r>
                      <a:r>
                        <a:rPr lang="es-ES" dirty="0" smtClean="0"/>
                        <a:t> of </a:t>
                      </a:r>
                      <a:r>
                        <a:rPr lang="es-ES" dirty="0" err="1" smtClean="0"/>
                        <a:t>Papers</a:t>
                      </a:r>
                      <a:endParaRPr lang="es-CO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547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ACM DL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es-CO" sz="16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IEEE</a:t>
                      </a:r>
                      <a:r>
                        <a:rPr lang="es-E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Xplore</a:t>
                      </a:r>
                      <a:endParaRPr lang="es-CO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69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210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ScienceDirect</a:t>
                      </a:r>
                      <a:endParaRPr lang="es-CO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58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82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172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Springer</a:t>
                      </a:r>
                      <a:r>
                        <a:rPr lang="es-ES" sz="16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Link</a:t>
                      </a:r>
                      <a:endParaRPr lang="es-CO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s-CO" sz="16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45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87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176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82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191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280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</a:rPr>
                        <a:t>602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13 Marcador de contenido"/>
          <p:cNvSpPr txBox="1">
            <a:spLocks/>
          </p:cNvSpPr>
          <p:nvPr/>
        </p:nvSpPr>
        <p:spPr>
          <a:xfrm>
            <a:off x="214282" y="171448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papers per source and per year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929454" y="6438149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(Brereton et al., 2007)</a:t>
            </a:r>
          </a:p>
        </p:txBody>
      </p:sp>
      <p:sp>
        <p:nvSpPr>
          <p:cNvPr id="10" name="13 Marcador de contenido"/>
          <p:cNvSpPr>
            <a:spLocks noGrp="1"/>
          </p:cNvSpPr>
          <p:nvPr>
            <p:ph idx="1"/>
          </p:nvPr>
        </p:nvSpPr>
        <p:spPr>
          <a:xfrm>
            <a:off x="1000100" y="5643578"/>
            <a:ext cx="5715040" cy="1000131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Inspec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does not provide significant results</a:t>
            </a:r>
          </a:p>
          <a:p>
            <a:pPr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Most results from Google Scholar,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Citeseer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, and  EI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Compendex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are included in the used digital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Search process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graphicFrame>
        <p:nvGraphicFramePr>
          <p:cNvPr id="6" name="2 Gráfico"/>
          <p:cNvGraphicFramePr/>
          <p:nvPr/>
        </p:nvGraphicFramePr>
        <p:xfrm>
          <a:off x="1035819" y="2285992"/>
          <a:ext cx="707236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3 Marcador de contenido"/>
          <p:cNvSpPr txBox="1">
            <a:spLocks/>
          </p:cNvSpPr>
          <p:nvPr/>
        </p:nvSpPr>
        <p:spPr>
          <a:xfrm>
            <a:off x="214282" y="171448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papers per source and per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Search process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sp>
        <p:nvSpPr>
          <p:cNvPr id="10" name="13 Marcador de contenido"/>
          <p:cNvSpPr txBox="1">
            <a:spLocks/>
          </p:cNvSpPr>
          <p:nvPr/>
        </p:nvSpPr>
        <p:spPr>
          <a:xfrm>
            <a:off x="214282" y="171448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number of papers per year</a:t>
            </a:r>
          </a:p>
        </p:txBody>
      </p:sp>
      <p:graphicFrame>
        <p:nvGraphicFramePr>
          <p:cNvPr id="7" name="6 Gráfico"/>
          <p:cNvGraphicFramePr/>
          <p:nvPr/>
        </p:nvGraphicFramePr>
        <p:xfrm>
          <a:off x="1321587" y="2357430"/>
          <a:ext cx="6500826" cy="4029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Outline</a:t>
            </a:r>
            <a:endParaRPr lang="en-US" sz="4000" b="1" cap="none" spc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idx="1"/>
          </p:nvPr>
        </p:nvSpPr>
        <p:spPr>
          <a:xfrm>
            <a:off x="457200" y="1875222"/>
            <a:ext cx="8229600" cy="3839793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Background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Motivation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Initial Approach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Systematic Mapping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Conclusions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Ph.D. study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Selection process</a:t>
            </a:r>
          </a:p>
        </p:txBody>
      </p:sp>
      <p:sp>
        <p:nvSpPr>
          <p:cNvPr id="22" name="13 Marcador de contenido"/>
          <p:cNvSpPr>
            <a:spLocks noGrp="1"/>
          </p:cNvSpPr>
          <p:nvPr>
            <p:ph idx="1"/>
          </p:nvPr>
        </p:nvSpPr>
        <p:spPr>
          <a:xfrm>
            <a:off x="285720" y="2643182"/>
            <a:ext cx="8572560" cy="2286016"/>
          </a:xfrm>
        </p:spPr>
        <p:txBody>
          <a:bodyPr anchor="t" anchorCtr="0">
            <a:normAutofit/>
          </a:bodyPr>
          <a:lstStyle/>
          <a:p>
            <a:pPr marL="457200" indent="-457200">
              <a:buClr>
                <a:srgbClr val="C00000"/>
              </a:buClr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Inclusion criteria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Propose traffic engineering solutions for managing SDN-based networks</a:t>
            </a:r>
          </a:p>
          <a:p>
            <a:pPr marL="457200" indent="-457200">
              <a:buClr>
                <a:srgbClr val="C00000"/>
              </a:buClr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rgbClr val="C00000"/>
              </a:buClr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Exclusion criteria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Literature review papers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Papers not subject to peer reviews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sp>
        <p:nvSpPr>
          <p:cNvPr id="7" name="13 Marcador de contenido"/>
          <p:cNvSpPr txBox="1">
            <a:spLocks/>
          </p:cNvSpPr>
          <p:nvPr/>
        </p:nvSpPr>
        <p:spPr>
          <a:xfrm>
            <a:off x="214282" y="1928802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Selection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Selection process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00101" y="2357430"/>
          <a:ext cx="7358113" cy="3214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029"/>
                <a:gridCol w="959014"/>
                <a:gridCol w="959014"/>
                <a:gridCol w="959014"/>
                <a:gridCol w="959014"/>
                <a:gridCol w="959014"/>
                <a:gridCol w="959014"/>
              </a:tblGrid>
              <a:tr h="454733"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Digital Library</a:t>
                      </a:r>
                      <a:endParaRPr lang="es-CO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Number</a:t>
                      </a:r>
                      <a:r>
                        <a:rPr lang="es-ES" dirty="0" smtClean="0"/>
                        <a:t> of </a:t>
                      </a:r>
                      <a:r>
                        <a:rPr lang="es-ES" dirty="0" err="1" smtClean="0"/>
                        <a:t>Papers</a:t>
                      </a:r>
                      <a:endParaRPr lang="es-CO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547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ACM DL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36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IEEE</a:t>
                      </a:r>
                      <a:r>
                        <a:rPr lang="es-E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Xplore</a:t>
                      </a:r>
                      <a:endParaRPr lang="es-CO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58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87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ScienceDirect</a:t>
                      </a:r>
                      <a:endParaRPr lang="es-CO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52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75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156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Springer</a:t>
                      </a:r>
                      <a:r>
                        <a:rPr lang="es-ES" sz="16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Link</a:t>
                      </a:r>
                      <a:endParaRPr lang="es-CO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81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159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68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166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253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407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13 Marcador de contenido"/>
          <p:cNvSpPr txBox="1">
            <a:spLocks/>
          </p:cNvSpPr>
          <p:nvPr/>
        </p:nvSpPr>
        <p:spPr>
          <a:xfrm>
            <a:off x="214282" y="171448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Candidate papers per source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per year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13 Marcador de contenido"/>
          <p:cNvSpPr>
            <a:spLocks noGrp="1"/>
          </p:cNvSpPr>
          <p:nvPr>
            <p:ph idx="1"/>
          </p:nvPr>
        </p:nvSpPr>
        <p:spPr>
          <a:xfrm>
            <a:off x="1000100" y="5643578"/>
            <a:ext cx="5715040" cy="1000131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Review title, abstract, and keywords</a:t>
            </a:r>
          </a:p>
          <a:p>
            <a:pPr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If poor information, then review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Selection process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00101" y="2357430"/>
          <a:ext cx="7358113" cy="3214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029"/>
                <a:gridCol w="959014"/>
                <a:gridCol w="959014"/>
                <a:gridCol w="959014"/>
                <a:gridCol w="959014"/>
                <a:gridCol w="959014"/>
                <a:gridCol w="959014"/>
              </a:tblGrid>
              <a:tr h="454733"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Digital Library</a:t>
                      </a:r>
                      <a:endParaRPr lang="es-CO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Number</a:t>
                      </a:r>
                      <a:r>
                        <a:rPr lang="es-ES" dirty="0" smtClean="0"/>
                        <a:t> of </a:t>
                      </a:r>
                      <a:r>
                        <a:rPr lang="es-ES" dirty="0" err="1" smtClean="0"/>
                        <a:t>Papers</a:t>
                      </a:r>
                      <a:endParaRPr lang="es-CO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547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ACM DL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IEEE</a:t>
                      </a:r>
                      <a:r>
                        <a:rPr lang="es-E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Xplore</a:t>
                      </a:r>
                      <a:endParaRPr lang="es-CO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58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58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ScienceDirect</a:t>
                      </a:r>
                      <a:endParaRPr lang="es-CO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Springer</a:t>
                      </a:r>
                      <a:r>
                        <a:rPr lang="es-ES" sz="16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Link</a:t>
                      </a:r>
                      <a:endParaRPr lang="es-CO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461049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86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 smtClean="0">
                          <a:solidFill>
                            <a:schemeClr val="bg1"/>
                          </a:solidFill>
                        </a:rPr>
                        <a:t>86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13 Marcador de contenido"/>
          <p:cNvSpPr txBox="1">
            <a:spLocks/>
          </p:cNvSpPr>
          <p:nvPr/>
        </p:nvSpPr>
        <p:spPr>
          <a:xfrm>
            <a:off x="214282" y="171448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Selected papers</a:t>
            </a:r>
          </a:p>
        </p:txBody>
      </p:sp>
      <p:sp>
        <p:nvSpPr>
          <p:cNvPr id="9" name="13 Marcador de contenido"/>
          <p:cNvSpPr>
            <a:spLocks noGrp="1"/>
          </p:cNvSpPr>
          <p:nvPr>
            <p:ph idx="1"/>
          </p:nvPr>
        </p:nvSpPr>
        <p:spPr>
          <a:xfrm>
            <a:off x="1000100" y="5643578"/>
            <a:ext cx="4286280" cy="1000131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Review introduction and conclusions</a:t>
            </a:r>
          </a:p>
          <a:p>
            <a:pPr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If lack of relevant information, then review the whole paper</a:t>
            </a:r>
          </a:p>
        </p:txBody>
      </p:sp>
      <p:sp>
        <p:nvSpPr>
          <p:cNvPr id="10" name="13 Marcador de contenido"/>
          <p:cNvSpPr txBox="1">
            <a:spLocks/>
          </p:cNvSpPr>
          <p:nvPr/>
        </p:nvSpPr>
        <p:spPr>
          <a:xfrm>
            <a:off x="5500694" y="5857892"/>
            <a:ext cx="292895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Selection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progress…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Initial results</a:t>
            </a:r>
          </a:p>
        </p:txBody>
      </p:sp>
      <p:sp>
        <p:nvSpPr>
          <p:cNvPr id="7" name="13 Marcador de contenido"/>
          <p:cNvSpPr txBox="1">
            <a:spLocks/>
          </p:cNvSpPr>
          <p:nvPr/>
        </p:nvSpPr>
        <p:spPr>
          <a:xfrm>
            <a:off x="214282" y="171448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 engineering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SDN regarding the FCAPS+P model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graphicFrame>
        <p:nvGraphicFramePr>
          <p:cNvPr id="17" name="4 Gráfico"/>
          <p:cNvGraphicFramePr/>
          <p:nvPr/>
        </p:nvGraphicFramePr>
        <p:xfrm>
          <a:off x="2285984" y="2285992"/>
          <a:ext cx="635798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13 Marcador de contenido"/>
          <p:cNvSpPr txBox="1">
            <a:spLocks/>
          </p:cNvSpPr>
          <p:nvPr/>
        </p:nvSpPr>
        <p:spPr>
          <a:xfrm>
            <a:off x="214282" y="2428868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Load-balancing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Congestion avoidance</a:t>
            </a:r>
          </a:p>
        </p:txBody>
      </p:sp>
      <p:sp>
        <p:nvSpPr>
          <p:cNvPr id="9" name="13 Marcador de contenido"/>
          <p:cNvSpPr txBox="1">
            <a:spLocks/>
          </p:cNvSpPr>
          <p:nvPr/>
        </p:nvSpPr>
        <p:spPr>
          <a:xfrm>
            <a:off x="214282" y="3000372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Fault tolerance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Anomaly detection</a:t>
            </a:r>
          </a:p>
        </p:txBody>
      </p:sp>
      <p:sp>
        <p:nvSpPr>
          <p:cNvPr id="19" name="13 Marcador de contenido"/>
          <p:cNvSpPr txBox="1">
            <a:spLocks/>
          </p:cNvSpPr>
          <p:nvPr/>
        </p:nvSpPr>
        <p:spPr>
          <a:xfrm>
            <a:off x="214282" y="3571876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Policy update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Time-based</a:t>
            </a:r>
          </a:p>
        </p:txBody>
      </p:sp>
      <p:sp>
        <p:nvSpPr>
          <p:cNvPr id="20" name="13 Marcador de contenido"/>
          <p:cNvSpPr txBox="1">
            <a:spLocks/>
          </p:cNvSpPr>
          <p:nvPr/>
        </p:nvSpPr>
        <p:spPr>
          <a:xfrm>
            <a:off x="214282" y="4143380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Checking invariants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Debugging errors</a:t>
            </a:r>
          </a:p>
        </p:txBody>
      </p:sp>
      <p:sp>
        <p:nvSpPr>
          <p:cNvPr id="21" name="13 Marcador de contenido"/>
          <p:cNvSpPr txBox="1">
            <a:spLocks/>
          </p:cNvSpPr>
          <p:nvPr/>
        </p:nvSpPr>
        <p:spPr>
          <a:xfrm>
            <a:off x="214282" y="4714884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Denial of Service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Malicious bots</a:t>
            </a:r>
          </a:p>
        </p:txBody>
      </p:sp>
      <p:sp>
        <p:nvSpPr>
          <p:cNvPr id="22" name="13 Marcador de contenido"/>
          <p:cNvSpPr txBox="1">
            <a:spLocks/>
          </p:cNvSpPr>
          <p:nvPr/>
        </p:nvSpPr>
        <p:spPr>
          <a:xfrm>
            <a:off x="214282" y="5429264"/>
            <a:ext cx="2071702" cy="2857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Usage capabilities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23 Conector recto"/>
          <p:cNvCxnSpPr/>
          <p:nvPr/>
        </p:nvCxnSpPr>
        <p:spPr>
          <a:xfrm rot="10800000">
            <a:off x="285720" y="3000372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10800000">
            <a:off x="285720" y="3570287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10800000">
            <a:off x="285720" y="4141791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10800000">
            <a:off x="285720" y="4713296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rot="10800000">
            <a:off x="285720" y="5284800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13 Marcador de contenido"/>
          <p:cNvSpPr txBox="1">
            <a:spLocks/>
          </p:cNvSpPr>
          <p:nvPr/>
        </p:nvSpPr>
        <p:spPr>
          <a:xfrm>
            <a:off x="5143504" y="3714752"/>
            <a:ext cx="2928958" cy="3571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Intent-Based Networking (IBN)</a:t>
            </a:r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4786314" y="385604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Initial results</a:t>
            </a:r>
          </a:p>
        </p:txBody>
      </p:sp>
      <p:sp>
        <p:nvSpPr>
          <p:cNvPr id="7" name="13 Marcador de contenido"/>
          <p:cNvSpPr txBox="1">
            <a:spLocks/>
          </p:cNvSpPr>
          <p:nvPr/>
        </p:nvSpPr>
        <p:spPr>
          <a:xfrm>
            <a:off x="214282" y="171448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 engineering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mechanisms in SDN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graphicFrame>
        <p:nvGraphicFramePr>
          <p:cNvPr id="15" name="2 Gráfico"/>
          <p:cNvGraphicFramePr/>
          <p:nvPr/>
        </p:nvGraphicFramePr>
        <p:xfrm>
          <a:off x="1071538" y="2285992"/>
          <a:ext cx="714380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Initial results</a:t>
            </a:r>
          </a:p>
        </p:txBody>
      </p:sp>
      <p:sp>
        <p:nvSpPr>
          <p:cNvPr id="7" name="13 Marcador de contenido"/>
          <p:cNvSpPr txBox="1">
            <a:spLocks/>
          </p:cNvSpPr>
          <p:nvPr/>
        </p:nvSpPr>
        <p:spPr>
          <a:xfrm>
            <a:off x="214282" y="171448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scheme categories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214942" y="214290"/>
            <a:ext cx="38576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Systematic Mapping</a:t>
            </a:r>
            <a:endParaRPr lang="es-CO" sz="1600" dirty="0"/>
          </a:p>
        </p:txBody>
      </p:sp>
      <p:sp>
        <p:nvSpPr>
          <p:cNvPr id="9" name="13 Marcador de contenido"/>
          <p:cNvSpPr>
            <a:spLocks noGrp="1"/>
          </p:cNvSpPr>
          <p:nvPr>
            <p:ph idx="1"/>
          </p:nvPr>
        </p:nvSpPr>
        <p:spPr>
          <a:xfrm>
            <a:off x="285720" y="2214554"/>
            <a:ext cx="3857652" cy="4286280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Network context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Campus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Datacenters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Wide Area Networks (WAN)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Optical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Mobile</a:t>
            </a:r>
          </a:p>
          <a:p>
            <a:pPr>
              <a:buClr>
                <a:srgbClr val="C00000"/>
              </a:buClr>
            </a:pPr>
            <a:endParaRPr lang="en-US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Data context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Non-data-intensive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Cloud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Big Data</a:t>
            </a:r>
          </a:p>
        </p:txBody>
      </p:sp>
      <p:sp>
        <p:nvSpPr>
          <p:cNvPr id="8" name="13 Marcador de contenido"/>
          <p:cNvSpPr txBox="1">
            <a:spLocks/>
          </p:cNvSpPr>
          <p:nvPr/>
        </p:nvSpPr>
        <p:spPr>
          <a:xfrm>
            <a:off x="4714876" y="2214554"/>
            <a:ext cx="3857652" cy="42862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Outcome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Architecture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Framework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case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Prototype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Conclusions</a:t>
            </a:r>
          </a:p>
        </p:txBody>
      </p:sp>
      <p:sp>
        <p:nvSpPr>
          <p:cNvPr id="9" name="13 Marcador de contenido"/>
          <p:cNvSpPr>
            <a:spLocks noGrp="1"/>
          </p:cNvSpPr>
          <p:nvPr>
            <p:ph idx="1"/>
          </p:nvPr>
        </p:nvSpPr>
        <p:spPr>
          <a:xfrm>
            <a:off x="285720" y="1928802"/>
            <a:ext cx="8001056" cy="4143404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Applying traffic engineering for solving SDN configuration issues represents an interesting research topic</a:t>
            </a:r>
          </a:p>
          <a:p>
            <a:pPr>
              <a:buClr>
                <a:srgbClr val="C00000"/>
              </a:buClr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Traffic prediction in SDN presents an attractive research opportunity</a:t>
            </a:r>
          </a:p>
          <a:p>
            <a:pPr>
              <a:buClr>
                <a:srgbClr val="C00000"/>
              </a:buClr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Complementing the systematic mapping will provide better insight about traffic engineering in SDN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Which network context should be addressed in this project?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Which are the specific techniques for conducting traffic collection, classification, and prediction in SDN?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How many papers use Big Data for applying traffic engineering in SDN?</a:t>
            </a:r>
          </a:p>
          <a:p>
            <a:pPr>
              <a:buClr>
                <a:srgbClr val="C00000"/>
              </a:buClr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214290"/>
            <a:ext cx="45005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Conclusions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Ph.D</a:t>
            </a:r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study plan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13 Marcador de contenido"/>
          <p:cNvSpPr txBox="1">
            <a:spLocks/>
          </p:cNvSpPr>
          <p:nvPr/>
        </p:nvSpPr>
        <p:spPr>
          <a:xfrm>
            <a:off x="214282" y="1714488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2016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72000" y="214290"/>
            <a:ext cx="45005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Ph.D. Study Plan</a:t>
            </a:r>
            <a:endParaRPr lang="es-CO" sz="1600" dirty="0"/>
          </a:p>
        </p:txBody>
      </p:sp>
      <p:sp>
        <p:nvSpPr>
          <p:cNvPr id="9" name="13 Marcador de contenido"/>
          <p:cNvSpPr>
            <a:spLocks noGrp="1"/>
          </p:cNvSpPr>
          <p:nvPr>
            <p:ph idx="1"/>
          </p:nvPr>
        </p:nvSpPr>
        <p:spPr>
          <a:xfrm>
            <a:off x="285720" y="2214554"/>
            <a:ext cx="8215370" cy="4429156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Survey paper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IEEE Surveys and Tutorials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Review about using Big Data for managing SDN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Courses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Research Seminary I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Thesis III – Ph.D. thesis proposal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Research internship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University of Waterloo, Professor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Raouf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Boutaba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Conference paper</a:t>
            </a:r>
          </a:p>
          <a:p>
            <a:pPr lvl="2"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Initial results of research internship</a:t>
            </a:r>
          </a:p>
          <a:p>
            <a:pPr lvl="2"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COMPSAC 2017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* Journal/Conference paper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Systematic mapping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Ph.D</a:t>
            </a:r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study plan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6" name="13 Marcador de contenido"/>
          <p:cNvSpPr txBox="1">
            <a:spLocks/>
          </p:cNvSpPr>
          <p:nvPr/>
        </p:nvSpPr>
        <p:spPr>
          <a:xfrm>
            <a:off x="214282" y="1714488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2017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13 Marcador de contenido"/>
          <p:cNvSpPr>
            <a:spLocks noGrp="1"/>
          </p:cNvSpPr>
          <p:nvPr>
            <p:ph idx="1"/>
          </p:nvPr>
        </p:nvSpPr>
        <p:spPr>
          <a:xfrm>
            <a:off x="285720" y="2214554"/>
            <a:ext cx="8215370" cy="1785950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Journal paper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Conference paper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Courses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Research Seminary II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Teaching Practice</a:t>
            </a:r>
          </a:p>
        </p:txBody>
      </p:sp>
      <p:sp>
        <p:nvSpPr>
          <p:cNvPr id="7" name="13 Marcador de contenido"/>
          <p:cNvSpPr txBox="1">
            <a:spLocks/>
          </p:cNvSpPr>
          <p:nvPr/>
        </p:nvSpPr>
        <p:spPr>
          <a:xfrm>
            <a:off x="214282" y="4000504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2018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3 Marcador de contenido"/>
          <p:cNvSpPr txBox="1">
            <a:spLocks/>
          </p:cNvSpPr>
          <p:nvPr/>
        </p:nvSpPr>
        <p:spPr>
          <a:xfrm>
            <a:off x="285720" y="4429132"/>
            <a:ext cx="8215370" cy="221457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Journal paper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paper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Seminary III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Teaching Practice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Thesis IV – Ph.D. thesis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572000" y="214290"/>
            <a:ext cx="45005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Ph.D. Study Plan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" t="-200" r="-200" b="-2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colciencia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6000768"/>
            <a:ext cx="1914634" cy="524390"/>
          </a:xfrm>
          <a:prstGeom prst="rect">
            <a:avLst/>
          </a:prstGeom>
        </p:spPr>
      </p:pic>
      <p:pic>
        <p:nvPicPr>
          <p:cNvPr id="9" name="8 Imagen" descr="Man-With-Question-0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0916" y="3929066"/>
            <a:ext cx="2071678" cy="207167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71406" y="5617035"/>
            <a:ext cx="2714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University of Cauca</a:t>
            </a:r>
          </a:p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Telematics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Department</a:t>
            </a:r>
          </a:p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Telematics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Engineering Group</a:t>
            </a:r>
          </a:p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Popayan – Colombia</a:t>
            </a:r>
          </a:p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April 2016</a:t>
            </a:r>
          </a:p>
        </p:txBody>
      </p:sp>
      <p:sp>
        <p:nvSpPr>
          <p:cNvPr id="13" name="15 Subtítulo"/>
          <p:cNvSpPr txBox="1">
            <a:spLocks/>
          </p:cNvSpPr>
          <p:nvPr/>
        </p:nvSpPr>
        <p:spPr>
          <a:xfrm>
            <a:off x="500034" y="4286256"/>
            <a:ext cx="8143932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M.Sc. FELIPE ESTRADA-SOLANO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Advisor: Ph.D. Oscar Mauricio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Caicedo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Rendon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5 Título"/>
          <p:cNvSpPr txBox="1">
            <a:spLocks/>
          </p:cNvSpPr>
          <p:nvPr/>
        </p:nvSpPr>
        <p:spPr>
          <a:xfrm>
            <a:off x="500034" y="1928802"/>
            <a:ext cx="8143932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Impact" pitchFamily="34" charset="0"/>
                <a:ea typeface="+mj-ea"/>
                <a:cs typeface="+mj-cs"/>
              </a:rPr>
              <a:t>Traffic Prediction based on Big Data Technologies for Configuring Software-Defined Networks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500694" y="642918"/>
            <a:ext cx="3071834" cy="61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PhD in </a:t>
            </a:r>
            <a:r>
              <a:rPr lang="en-US" sz="1600" b="1" dirty="0" err="1" smtClean="0">
                <a:solidFill>
                  <a:schemeClr val="bg1"/>
                </a:solidFill>
              </a:rPr>
              <a:t>Telematics</a:t>
            </a:r>
            <a:r>
              <a:rPr lang="en-US" sz="1600" b="1" dirty="0" smtClean="0">
                <a:solidFill>
                  <a:schemeClr val="bg1"/>
                </a:solidFill>
              </a:rPr>
              <a:t> Engineering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Background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idx="1"/>
          </p:nvPr>
        </p:nvSpPr>
        <p:spPr>
          <a:xfrm>
            <a:off x="457200" y="2607463"/>
            <a:ext cx="8229600" cy="1643074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Software-Defined Networking (SDN)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Traffic Engineering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Big Data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FCAPS </a:t>
            </a:r>
            <a:r>
              <a:rPr lang="en-US" sz="4000" b="1" cap="none" spc="0" dirty="0" err="1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vs</a:t>
            </a:r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FAB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6" name="13 Marcador de contenido"/>
          <p:cNvSpPr txBox="1">
            <a:spLocks/>
          </p:cNvSpPr>
          <p:nvPr/>
        </p:nvSpPr>
        <p:spPr>
          <a:xfrm>
            <a:off x="214282" y="1714488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FCAPS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72000" y="214290"/>
            <a:ext cx="45005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Traffic Prediction based on Big Data Technologies for Configuring Software-Defined Networks</a:t>
            </a:r>
            <a:endParaRPr lang="es-CO" sz="1600" dirty="0"/>
          </a:p>
        </p:txBody>
      </p:sp>
      <p:sp>
        <p:nvSpPr>
          <p:cNvPr id="9" name="13 Marcador de contenido"/>
          <p:cNvSpPr>
            <a:spLocks noGrp="1"/>
          </p:cNvSpPr>
          <p:nvPr>
            <p:ph idx="1"/>
          </p:nvPr>
        </p:nvSpPr>
        <p:spPr>
          <a:xfrm>
            <a:off x="285720" y="2214554"/>
            <a:ext cx="8215370" cy="1785950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Fault, Configuration, Accounting, Performance, and Security</a:t>
            </a:r>
          </a:p>
          <a:p>
            <a:pPr>
              <a:buClr>
                <a:srgbClr val="C00000"/>
              </a:buClr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Telecommunications Management Network (TMN)</a:t>
            </a:r>
          </a:p>
          <a:p>
            <a:pPr lvl="1"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Built on the requirements to manage network equipment and networks (bottom-up)</a:t>
            </a:r>
          </a:p>
          <a:p>
            <a:pPr>
              <a:buClr>
                <a:srgbClr val="C00000"/>
              </a:buClr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Bottom-up / Network-centric  approach</a:t>
            </a:r>
          </a:p>
          <a:p>
            <a:pPr lvl="1"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Network core</a:t>
            </a:r>
          </a:p>
        </p:txBody>
      </p:sp>
      <p:sp>
        <p:nvSpPr>
          <p:cNvPr id="10" name="13 Marcador de contenido"/>
          <p:cNvSpPr txBox="1">
            <a:spLocks/>
          </p:cNvSpPr>
          <p:nvPr/>
        </p:nvSpPr>
        <p:spPr>
          <a:xfrm>
            <a:off x="214282" y="3786190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FAB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3 Marcador de contenido"/>
          <p:cNvSpPr txBox="1">
            <a:spLocks/>
          </p:cNvSpPr>
          <p:nvPr/>
        </p:nvSpPr>
        <p:spPr>
          <a:xfrm>
            <a:off x="285720" y="4286256"/>
            <a:ext cx="8215370" cy="21431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Fulfillment, Assurance, and Billing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Process Network 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eTOM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Built on the need to support processes of the entire service provider (top-down)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Information Technology Infrastructure Library (ITIL) presents the same approach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Top-down / Customer-centric / Business-centric  approach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 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42844" y="1620000"/>
            <a:ext cx="8786874" cy="49522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Agrawal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D.; Bernstein, P.;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Bertino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E.; Davidson, S.;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Dayal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U.; M., F. …,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Widom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J. (2012), 'Challenges and Opportunities with Big Data', Technical report, Computing Community Consortium, A white paper prepared for the Computing Community Consortium committee of the Computing Research Association. http://cra.org/ccc/resources/ccc-led-whitepapers/.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Akyildiz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I. F.; Lee, A.; Wang, P.;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Luo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M. &amp; Chou, W. (2014), 'A Roadmap for Traffic Engineering in SDN-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OpenFlow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Networks',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Comput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Netw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71, 1--30.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Anwer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M. B.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N. (2010), 'Building a Fast, Virtualized Data Plane with Programmable Hardware', SIGCOMM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Comput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Commun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Rev. 40(1), 75--82.</a:t>
            </a:r>
          </a:p>
          <a:p>
            <a:pPr>
              <a:spcBef>
                <a:spcPts val="600"/>
              </a:spcBef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Brereton, P.;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Kitchenham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B. A.;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Budgen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D.; Turner, M.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Khalil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M. (2007), 'Lessons from Applying the Systematic Literature Review Process Within the Software Engineering Domain', J. Syst.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Softw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80(4), 571--583.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Caicedo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Rendon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O. M.; Estrada-Solano, F. &amp; Granville, L. Z. (2013), A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Mashup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-Based Approach for Virtual SDN Management, in 'Computer Software and Applications Conference (COMPSAC), 2013 IEEE 37th Annual', pp. 143-152.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Caicedo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Rendon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O. M.; Estrada-Solano, F.;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Guimarães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V.;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Rockenbach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Tarouco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L. M. &amp; Granville, L. Z. (2016), 'Rich dynamic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mashments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: An approach for network management based on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mashups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and situation management', Computer Networks  94, 285 - 306.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Casado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M.; Foster, N.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Guha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A. (2014), 'Abstractions for Software-defined Networks',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Commun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ACM 57(10), 86--95.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Efremova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L.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Andrushko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D. (2015), 'What's in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OpenDaylight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?', [Online]. Available: https://www.mirantis.com/blog/whats-opendaylight/.</a:t>
            </a:r>
          </a:p>
          <a:p>
            <a:pPr>
              <a:spcBef>
                <a:spcPts val="600"/>
              </a:spcBef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Estrada-Solano, F.; Ordonez, A.; Granville, L. Z.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Caicedo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Rendon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O. M. (2016), 'A CIM-based Information Model for Heterogeneous SDN Management', Computer Communications , Submitted to Computer Communications.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N.; Rexford, J.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Zegura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E. (2013), 'The Road to SDN', Queue 11(12), 20:20--20:40.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Gandomi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A.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Haider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M. (2015), 'Beyond the hype: Big data concepts, methods, and analytics ', International Journal of Information Management  35(2), 137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144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31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References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42844" y="1620000"/>
            <a:ext cx="8786874" cy="49522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Jiang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J.Aggarwal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C. C.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Zhai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C., ed.,  (2012),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Mining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Data,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Springer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US, Boston, MA,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chapter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Information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Extraction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from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pp. 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11—41.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Kim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H.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N. (2013), 'Improving network management with software defined networking', Communications Magazine, IEEE 51(2), 114-119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s-CO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Kiran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Kinghorn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G. (2015), 'Cisco Open 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Environment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Bring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Closer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Applications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'(C11-728045-03),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report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Cisco.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Kitchenham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B.;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Pearl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Brereton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O.;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Budgen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D.; Turner, M.; Bailey, J.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Linkman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(2009), '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Systematic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literature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reviews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in software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engineering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– 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systematic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literature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review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',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Information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Software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Technology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51(1), 7--15.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Kreutz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D.; Ramos, F. M. V.; Esteves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Verissimo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P.; Esteve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Rothenberg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C.;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Azodolmolky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Uhlig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(2015), 'Software-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Defined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Comprehensive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Survey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',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Proceedings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IEEE 103(1), 14--76.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Labrinidis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A.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Jagadish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H. V. (2012), '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Challenges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Opportunities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with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Big Data',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Proc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VLDB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Endow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5(12), 2032--2033.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Laney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D. (2001), '3-D Data Management: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Controlling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Volume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Velocity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Variety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'(949),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report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META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Group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Marr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B. (2014), 'Big Data: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5 Vs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Everyone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Must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Know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', [Online].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Available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https://www.linkedin.com/pulse/20140306073407-64875646-big-data-the-5-vs-everyone-must-know.</a:t>
            </a:r>
          </a:p>
          <a:p>
            <a:pPr>
              <a:spcBef>
                <a:spcPts val="600"/>
              </a:spcBef>
            </a:pP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Mayer-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Schönberger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V.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Cukier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K. (2013), Big Data: 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Revolution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That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Will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Transform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How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Live,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Work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and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Think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Eamon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Dolan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/Houghton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Mifflin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Harcourt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Nguyen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H. (2014), 'Data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Science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vs Data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Engineering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', [Online].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Available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http://insightdataengineering.com/blog/Data_Science_vs_Data_Engineering.html.</a:t>
            </a:r>
          </a:p>
          <a:p>
            <a:pPr>
              <a:spcBef>
                <a:spcPts val="600"/>
              </a:spcBef>
            </a:pP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ONF (2014), 'SDN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architecture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v1.0'(TR-502),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report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Open 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Foundation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ONF (2012), 'Software-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Defined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New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Norm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Networks',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report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Open 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Foundation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Oracle (2013), 'Ideas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Economy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Finding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Value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in Big Data',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Economist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2—19.</a:t>
            </a:r>
            <a:endParaRPr lang="es-CO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32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References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42844" y="1620000"/>
            <a:ext cx="8786874" cy="49522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Otoshi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T.;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Ohsita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Y.;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Murata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M.;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Takahashi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Y.;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Ishibashi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K.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Shiomoto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K. (2015), '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Traffic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Prediction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Dynamic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Traffic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Engineering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',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Comput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85(C), 36—50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Petersen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K.;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Feldt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R.;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Mujtaba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Mattsson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M. (2008),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Systematic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Mapping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Studies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in Software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Engineering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in '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Proceedings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12th International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Conference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Evaluation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Assessment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in Software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Engineering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', British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Computer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Society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Swinton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UK, UK, pp. 68—77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Rijsman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B. &amp; Singla, A. (2013),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Day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One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Understanding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OpenContrail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Architecture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Juniper Networks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Books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Shimonishi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H.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Ishii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(2010),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Virtualized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infrastructure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using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OpenFlow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in 'Network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Operations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Management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Symposium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Workshops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(NOMS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Wksps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), 2010 IEEE/IFIP', pp. 74--79.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Wickboldt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J.; De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Jesus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W.;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Isolani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P.;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Both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C.;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Rochol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J.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Granville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L. (2015), 'Software-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defined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requirements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challenges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',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Communications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Magazine, IEEE 53(1), 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278—285.</a:t>
            </a:r>
            <a:endParaRPr lang="es-CO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33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References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40 Conector recto"/>
          <p:cNvCxnSpPr>
            <a:stCxn id="20" idx="1"/>
            <a:endCxn id="13" idx="2"/>
          </p:cNvCxnSpPr>
          <p:nvPr/>
        </p:nvCxnSpPr>
        <p:spPr>
          <a:xfrm rot="16200000" flipH="1">
            <a:off x="6612447" y="4215293"/>
            <a:ext cx="517925" cy="1687723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Software-Defined Networking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cxnSp>
        <p:nvCxnSpPr>
          <p:cNvPr id="8" name="7 Conector recto"/>
          <p:cNvCxnSpPr/>
          <p:nvPr/>
        </p:nvCxnSpPr>
        <p:spPr>
          <a:xfrm rot="10800000">
            <a:off x="4000496" y="5496712"/>
            <a:ext cx="2428892" cy="28575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"/>
          <p:cNvCxnSpPr>
            <a:stCxn id="21" idx="3"/>
          </p:cNvCxnSpPr>
          <p:nvPr/>
        </p:nvCxnSpPr>
        <p:spPr>
          <a:xfrm rot="5400000">
            <a:off x="4121047" y="3590212"/>
            <a:ext cx="1785952" cy="202705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9 Conector recto"/>
          <p:cNvCxnSpPr>
            <a:stCxn id="21" idx="3"/>
          </p:cNvCxnSpPr>
          <p:nvPr/>
        </p:nvCxnSpPr>
        <p:spPr>
          <a:xfrm rot="16200000" flipH="1">
            <a:off x="6264187" y="3474123"/>
            <a:ext cx="1571638" cy="204491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6429388" y="5139523"/>
            <a:ext cx="1857388" cy="714379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12 Cubo"/>
          <p:cNvSpPr/>
          <p:nvPr/>
        </p:nvSpPr>
        <p:spPr>
          <a:xfrm>
            <a:off x="7715272" y="5139522"/>
            <a:ext cx="642942" cy="285752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/>
          </a:p>
        </p:txBody>
      </p:sp>
      <p:cxnSp>
        <p:nvCxnSpPr>
          <p:cNvPr id="16" name="15 Conector recto"/>
          <p:cNvCxnSpPr/>
          <p:nvPr/>
        </p:nvCxnSpPr>
        <p:spPr>
          <a:xfrm rot="16200000" flipV="1">
            <a:off x="5786446" y="5139522"/>
            <a:ext cx="857256" cy="42862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10800000" flipV="1">
            <a:off x="4071934" y="4925208"/>
            <a:ext cx="1928826" cy="571504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17 Cubo"/>
          <p:cNvSpPr/>
          <p:nvPr/>
        </p:nvSpPr>
        <p:spPr>
          <a:xfrm>
            <a:off x="3857620" y="5353836"/>
            <a:ext cx="642942" cy="285752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/>
          </a:p>
        </p:txBody>
      </p:sp>
      <p:cxnSp>
        <p:nvCxnSpPr>
          <p:cNvPr id="19" name="18 Conector recto"/>
          <p:cNvCxnSpPr>
            <a:stCxn id="21" idx="3"/>
            <a:endCxn id="20" idx="1"/>
          </p:cNvCxnSpPr>
          <p:nvPr/>
        </p:nvCxnSpPr>
        <p:spPr>
          <a:xfrm rot="5400000">
            <a:off x="5482834" y="4255477"/>
            <a:ext cx="108943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19 Cubo"/>
          <p:cNvSpPr/>
          <p:nvPr/>
        </p:nvSpPr>
        <p:spPr>
          <a:xfrm>
            <a:off x="5214942" y="4710894"/>
            <a:ext cx="1714512" cy="357190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Plane</a:t>
            </a:r>
            <a:endParaRPr lang="es-CO" sz="1600" dirty="0"/>
          </a:p>
        </p:txBody>
      </p:sp>
      <p:sp>
        <p:nvSpPr>
          <p:cNvPr id="21" name="20 Cubo"/>
          <p:cNvSpPr/>
          <p:nvPr/>
        </p:nvSpPr>
        <p:spPr>
          <a:xfrm>
            <a:off x="5214942" y="3353572"/>
            <a:ext cx="1714512" cy="357190"/>
          </a:xfrm>
          <a:prstGeom prst="cub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Control Plane</a:t>
            </a:r>
            <a:endParaRPr lang="es-CO" sz="16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1406" y="6324921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2013) (Kim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2013)</a:t>
            </a:r>
          </a:p>
          <a:p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Anwer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2010)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Shimonishi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Ishi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2010)</a:t>
            </a:r>
          </a:p>
        </p:txBody>
      </p:sp>
      <p:sp>
        <p:nvSpPr>
          <p:cNvPr id="23" name="22 Cubo"/>
          <p:cNvSpPr/>
          <p:nvPr/>
        </p:nvSpPr>
        <p:spPr>
          <a:xfrm>
            <a:off x="1142976" y="4353704"/>
            <a:ext cx="1714512" cy="357190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Plane</a:t>
            </a:r>
            <a:endParaRPr lang="es-CO" sz="1600" dirty="0"/>
          </a:p>
        </p:txBody>
      </p:sp>
      <p:sp>
        <p:nvSpPr>
          <p:cNvPr id="24" name="23 Cubo"/>
          <p:cNvSpPr/>
          <p:nvPr/>
        </p:nvSpPr>
        <p:spPr>
          <a:xfrm>
            <a:off x="1142976" y="4067952"/>
            <a:ext cx="1714512" cy="357190"/>
          </a:xfrm>
          <a:prstGeom prst="cub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Control Plane</a:t>
            </a:r>
            <a:endParaRPr lang="es-CO" sz="16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785786" y="471089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Packet Forwarding</a:t>
            </a:r>
            <a:endParaRPr lang="es-CO" sz="1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85786" y="354473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Decision policies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7" name="26 Imagen" descr="swi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4067952"/>
            <a:ext cx="571504" cy="571504"/>
          </a:xfrm>
          <a:prstGeom prst="rect">
            <a:avLst/>
          </a:prstGeom>
        </p:spPr>
      </p:pic>
      <p:sp>
        <p:nvSpPr>
          <p:cNvPr id="28" name="27 CuadroTexto"/>
          <p:cNvSpPr txBox="1"/>
          <p:nvPr/>
        </p:nvSpPr>
        <p:spPr>
          <a:xfrm>
            <a:off x="6715140" y="392507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+mn-lt"/>
              </a:rPr>
              <a:t>SDN Protocol</a:t>
            </a:r>
            <a:endParaRPr lang="es-CO" sz="14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29" name="28 Imagen" descr="server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2924944"/>
            <a:ext cx="581012" cy="581012"/>
          </a:xfrm>
          <a:prstGeom prst="rect">
            <a:avLst/>
          </a:prstGeom>
        </p:spPr>
      </p:pic>
      <p:pic>
        <p:nvPicPr>
          <p:cNvPr id="30" name="29 Imagen" descr="swi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425142"/>
            <a:ext cx="571504" cy="571504"/>
          </a:xfrm>
          <a:prstGeom prst="rect">
            <a:avLst/>
          </a:prstGeom>
        </p:spPr>
      </p:pic>
      <p:pic>
        <p:nvPicPr>
          <p:cNvPr id="31" name="30 Imagen" descr="swi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4996646"/>
            <a:ext cx="571504" cy="571504"/>
          </a:xfrm>
          <a:prstGeom prst="rect">
            <a:avLst/>
          </a:prstGeom>
        </p:spPr>
      </p:pic>
      <p:pic>
        <p:nvPicPr>
          <p:cNvPr id="32" name="31 Imagen" descr="swi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4853770"/>
            <a:ext cx="571504" cy="571504"/>
          </a:xfrm>
          <a:prstGeom prst="rect">
            <a:avLst/>
          </a:prstGeom>
        </p:spPr>
      </p:pic>
      <p:cxnSp>
        <p:nvCxnSpPr>
          <p:cNvPr id="33" name="32 Conector recto"/>
          <p:cNvCxnSpPr>
            <a:stCxn id="21" idx="3"/>
            <a:endCxn id="36" idx="1"/>
          </p:cNvCxnSpPr>
          <p:nvPr/>
        </p:nvCxnSpPr>
        <p:spPr>
          <a:xfrm rot="16200000" flipH="1">
            <a:off x="5264055" y="4474255"/>
            <a:ext cx="2000264" cy="47327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33 Flecha derecha"/>
          <p:cNvSpPr/>
          <p:nvPr/>
        </p:nvSpPr>
        <p:spPr>
          <a:xfrm>
            <a:off x="3500430" y="4210828"/>
            <a:ext cx="1000132" cy="35719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CuadroTexto"/>
          <p:cNvSpPr txBox="1"/>
          <p:nvPr/>
        </p:nvSpPr>
        <p:spPr>
          <a:xfrm>
            <a:off x="3500430" y="3996514"/>
            <a:ext cx="863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SDN</a:t>
            </a:r>
            <a:endParaRPr lang="es-CO" sz="1400" b="1" dirty="0">
              <a:latin typeface="+mn-lt"/>
            </a:endParaRPr>
          </a:p>
        </p:txBody>
      </p:sp>
      <p:sp>
        <p:nvSpPr>
          <p:cNvPr id="36" name="35 Cubo"/>
          <p:cNvSpPr/>
          <p:nvPr/>
        </p:nvSpPr>
        <p:spPr>
          <a:xfrm>
            <a:off x="6215074" y="5639588"/>
            <a:ext cx="642942" cy="285752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/>
          </a:p>
        </p:txBody>
      </p:sp>
      <p:pic>
        <p:nvPicPr>
          <p:cNvPr id="37" name="36 Imagen" descr="swi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5282398"/>
            <a:ext cx="571504" cy="571504"/>
          </a:xfrm>
          <a:prstGeom prst="rect">
            <a:avLst/>
          </a:prstGeom>
        </p:spPr>
      </p:pic>
      <p:sp>
        <p:nvSpPr>
          <p:cNvPr id="38" name="13 Marcador de contenido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1143008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Defines a new architecture for future networks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Separates the Data and the Control planes, allowing a simpler network operation from a logically centralized software program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7429520" y="3335537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Controller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0" name="39 Flecha derecha"/>
          <p:cNvSpPr/>
          <p:nvPr/>
        </p:nvSpPr>
        <p:spPr>
          <a:xfrm>
            <a:off x="7072330" y="3429000"/>
            <a:ext cx="285752" cy="14287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/>
          <p:cNvSpPr txBox="1"/>
          <p:nvPr/>
        </p:nvSpPr>
        <p:spPr>
          <a:xfrm>
            <a:off x="2000232" y="4000504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b="1" dirty="0" smtClean="0">
                <a:solidFill>
                  <a:schemeClr val="accent2"/>
                </a:solidFill>
                <a:latin typeface="Arial Narrow" pitchFamily="34" charset="0"/>
              </a:rPr>
              <a:t>Topology Discovering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b="1" dirty="0" smtClean="0">
                <a:solidFill>
                  <a:schemeClr val="accent2"/>
                </a:solidFill>
                <a:latin typeface="Arial Narrow" pitchFamily="34" charset="0"/>
              </a:rPr>
              <a:t>Host Tracking</a:t>
            </a:r>
            <a:endParaRPr lang="en-US" sz="10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643174" y="3500438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accent2"/>
                </a:solidFill>
                <a:latin typeface="Arial Narrow" pitchFamily="34" charset="0"/>
              </a:rPr>
              <a:t>Controller</a:t>
            </a:r>
            <a:endParaRPr lang="en-US" sz="12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pic>
        <p:nvPicPr>
          <p:cNvPr id="15" name="14 Imagen" descr="figure-2-1_typical-sdn-architec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236" y="1857364"/>
            <a:ext cx="4274785" cy="4088463"/>
          </a:xfrm>
          <a:prstGeom prst="rect">
            <a:avLst/>
          </a:prstGeom>
        </p:spPr>
      </p:pic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2" name="13 Marcador de contenido"/>
          <p:cNvSpPr txBox="1">
            <a:spLocks/>
          </p:cNvSpPr>
          <p:nvPr/>
        </p:nvSpPr>
        <p:spPr>
          <a:xfrm>
            <a:off x="214282" y="1714488"/>
            <a:ext cx="3357586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Architecture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142844" y="6068817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b="1" i="1" dirty="0" smtClean="0">
                <a:solidFill>
                  <a:schemeClr val="accent2"/>
                </a:solidFill>
              </a:rPr>
              <a:t>(Estrada-Solano et al., 2016)</a:t>
            </a:r>
          </a:p>
          <a:p>
            <a:pPr algn="r"/>
            <a:r>
              <a:rPr lang="da-DK" sz="1200" b="1" i="1" dirty="0" smtClean="0">
                <a:solidFill>
                  <a:schemeClr val="accent2"/>
                </a:solidFill>
              </a:rPr>
              <a:t>(Caicedo Rendon et. al., 2016, 2013)</a:t>
            </a:r>
          </a:p>
          <a:p>
            <a:pPr algn="r"/>
            <a:r>
              <a:rPr lang="da-DK" sz="1200" i="1" dirty="0" smtClean="0">
                <a:solidFill>
                  <a:schemeClr val="accent1">
                    <a:lumMod val="50000"/>
                  </a:schemeClr>
                </a:solidFill>
              </a:rPr>
              <a:t>(Wickboldt et al., 2015) (ONF, 2014)</a:t>
            </a:r>
            <a:endParaRPr lang="en-US" sz="12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3071046" y="5588637"/>
            <a:ext cx="41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2356666" y="1873861"/>
            <a:ext cx="714380" cy="407196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MANAGEMENT PLANE</a:t>
            </a:r>
            <a:endParaRPr lang="es-CO" sz="1600" b="1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Software-Defined Networking</a:t>
            </a:r>
          </a:p>
        </p:txBody>
      </p:sp>
      <p:cxnSp>
        <p:nvCxnSpPr>
          <p:cNvPr id="27" name="26 Conector recto"/>
          <p:cNvCxnSpPr/>
          <p:nvPr/>
        </p:nvCxnSpPr>
        <p:spPr>
          <a:xfrm>
            <a:off x="3071046" y="3945563"/>
            <a:ext cx="41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071046" y="2302489"/>
            <a:ext cx="41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558210" y="2720431"/>
            <a:ext cx="1585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b="1" dirty="0" smtClean="0">
                <a:solidFill>
                  <a:schemeClr val="accent2"/>
                </a:solidFill>
                <a:latin typeface="Arial Narrow" pitchFamily="34" charset="0"/>
              </a:rPr>
              <a:t>Programming languages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b="1" dirty="0" smtClean="0">
                <a:solidFill>
                  <a:schemeClr val="accent2"/>
                </a:solidFill>
                <a:latin typeface="Arial Narrow" pitchFamily="34" charset="0"/>
              </a:rPr>
              <a:t>Protocols</a:t>
            </a:r>
            <a:endParaRPr lang="en-US" sz="10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813591" y="4714884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err="1" smtClean="0">
                <a:solidFill>
                  <a:schemeClr val="accent2"/>
                </a:solidFill>
                <a:latin typeface="Arial Narrow" pitchFamily="34" charset="0"/>
              </a:rPr>
              <a:t>Openflow</a:t>
            </a:r>
            <a:endParaRPr lang="en-US" sz="12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470750" y="6068817"/>
            <a:ext cx="424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Efremova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Andrushko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2015)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Kiran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Kinghorn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2015) </a:t>
            </a: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Kreutz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2015)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Casado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2014)</a:t>
            </a: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Rijsman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Singla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2013) (ONF, 2012)</a:t>
            </a:r>
          </a:p>
        </p:txBody>
      </p:sp>
      <p:cxnSp>
        <p:nvCxnSpPr>
          <p:cNvPr id="21" name="20 Conector recto"/>
          <p:cNvCxnSpPr/>
          <p:nvPr/>
        </p:nvCxnSpPr>
        <p:spPr>
          <a:xfrm>
            <a:off x="3546000" y="5328000"/>
            <a:ext cx="720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564000" y="3357562"/>
            <a:ext cx="936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6408000" y="4464000"/>
            <a:ext cx="720000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3564000" y="2071678"/>
            <a:ext cx="1116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5643570" y="5040000"/>
            <a:ext cx="642942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5643570" y="3071810"/>
            <a:ext cx="642942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5286380" y="4071942"/>
            <a:ext cx="64294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3786182" y="3762000"/>
            <a:ext cx="1332000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214282" y="3497895"/>
            <a:ext cx="21431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  <a:latin typeface="Arial Narrow" pitchFamily="34" charset="0"/>
              </a:rPr>
              <a:t>Open System Interconnection (OSI) network management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Arial Narrow" pitchFamily="34" charset="0"/>
              </a:rPr>
              <a:t>Information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Arial Narrow" pitchFamily="34" charset="0"/>
              </a:rPr>
              <a:t>Organizational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Arial Narrow" pitchFamily="34" charset="0"/>
              </a:rPr>
              <a:t>Communication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Arial Narrow" pitchFamily="34" charset="0"/>
              </a:rPr>
              <a:t>Functional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r>
              <a:rPr lang="en-US" sz="1200" b="1" dirty="0" smtClean="0">
                <a:solidFill>
                  <a:schemeClr val="accent2"/>
                </a:solidFill>
                <a:latin typeface="Arial Narrow" pitchFamily="34" charset="0"/>
              </a:rPr>
              <a:t>Information Model based on the Common Information Model</a:t>
            </a:r>
          </a:p>
          <a:p>
            <a:endParaRPr lang="en-US" sz="1200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r>
              <a:rPr lang="en-US" sz="1200" b="1" dirty="0" smtClean="0">
                <a:solidFill>
                  <a:schemeClr val="accent2"/>
                </a:solidFill>
                <a:latin typeface="Arial Narrow" pitchFamily="34" charset="0"/>
              </a:rPr>
              <a:t>Mashup-based and Event-driven framework</a:t>
            </a:r>
            <a:endParaRPr lang="en-US" sz="12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80"/>
                            </p:stCondLst>
                            <p:childTnLst>
                              <p:par>
                                <p:cTn id="8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80"/>
                            </p:stCondLst>
                            <p:childTnLst>
                              <p:par>
                                <p:cTn id="9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1" grpId="0"/>
      <p:bldP spid="41" grpId="1"/>
      <p:bldP spid="43" grpId="0"/>
      <p:bldP spid="9" grpId="0" animBg="1"/>
      <p:bldP spid="16" grpId="0"/>
      <p:bldP spid="16" grpId="1"/>
      <p:bldP spid="19" grpId="0"/>
      <p:bldP spid="19" grpId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Traffic Engineering</a:t>
            </a:r>
          </a:p>
        </p:txBody>
      </p:sp>
      <p:sp>
        <p:nvSpPr>
          <p:cNvPr id="22" name="13 Marcador de contenido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4500594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Dynamic analysis, recognition, classification, </a:t>
            </a:r>
            <a:r>
              <a:rPr lang="en-US" sz="1800" b="1" i="1" dirty="0" smtClean="0">
                <a:solidFill>
                  <a:schemeClr val="accent2"/>
                </a:solidFill>
              </a:rPr>
              <a:t>prediction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, and regulation of traffic behavior to improve network management.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e.g., classify traffic types to provide a suitable service in a very short time period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Traffic engineering for every SDN management functional area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Fault</a:t>
            </a:r>
          </a:p>
          <a:p>
            <a:pPr lvl="1">
              <a:buClr>
                <a:srgbClr val="C00000"/>
              </a:buClr>
            </a:pPr>
            <a:r>
              <a:rPr lang="en-US" sz="1800" i="1" dirty="0" smtClean="0">
                <a:solidFill>
                  <a:schemeClr val="accent2"/>
                </a:solidFill>
              </a:rPr>
              <a:t>Configuration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Accounting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Performance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Security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Programming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Traffic engineering with </a:t>
            </a:r>
            <a:r>
              <a:rPr lang="en-US" sz="1800" b="1" i="1" dirty="0" smtClean="0">
                <a:solidFill>
                  <a:schemeClr val="accent2"/>
                </a:solidFill>
              </a:rPr>
              <a:t>prediction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 is a promising approach to accommodate time-varying traffic without frequent route changes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e.g., avoid congestion on the basis of the predicted traffic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286380" y="6215082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b="1" i="1" dirty="0" smtClean="0">
                <a:solidFill>
                  <a:schemeClr val="accent2"/>
                </a:solidFill>
              </a:rPr>
              <a:t>(Estrada-Solano et al., 2016)</a:t>
            </a:r>
            <a:endParaRPr lang="en-US" sz="1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Otoshi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2015)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Akyildiz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2014)</a:t>
            </a:r>
          </a:p>
        </p:txBody>
      </p:sp>
      <p:sp>
        <p:nvSpPr>
          <p:cNvPr id="12" name="13 Marcador de contenido"/>
          <p:cNvSpPr txBox="1">
            <a:spLocks/>
          </p:cNvSpPr>
          <p:nvPr/>
        </p:nvSpPr>
        <p:spPr>
          <a:xfrm>
            <a:off x="4286248" y="3786190"/>
            <a:ext cx="287804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FCAPS+P model</a:t>
            </a:r>
          </a:p>
        </p:txBody>
      </p:sp>
      <p:sp>
        <p:nvSpPr>
          <p:cNvPr id="14" name="13 Cerrar llave"/>
          <p:cNvSpPr/>
          <p:nvPr/>
        </p:nvSpPr>
        <p:spPr>
          <a:xfrm>
            <a:off x="3929058" y="3071810"/>
            <a:ext cx="285752" cy="1928826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Big Data</a:t>
            </a:r>
          </a:p>
        </p:txBody>
      </p:sp>
      <p:sp>
        <p:nvSpPr>
          <p:cNvPr id="22" name="13 Marcador de contenido"/>
          <p:cNvSpPr>
            <a:spLocks noGrp="1"/>
          </p:cNvSpPr>
          <p:nvPr>
            <p:ph idx="1"/>
          </p:nvPr>
        </p:nvSpPr>
        <p:spPr>
          <a:xfrm>
            <a:off x="285720" y="1714488"/>
            <a:ext cx="5214974" cy="4643470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6 Vs</a:t>
            </a:r>
          </a:p>
          <a:p>
            <a:pPr lvl="1">
              <a:buClr>
                <a:srgbClr val="C00000"/>
              </a:buClr>
            </a:pP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olume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	vast amounts of data</a:t>
            </a:r>
          </a:p>
          <a:p>
            <a:pPr lvl="1">
              <a:buClr>
                <a:srgbClr val="C00000"/>
              </a:buClr>
            </a:pP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elocity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	data generated/analyzed speedily</a:t>
            </a:r>
          </a:p>
          <a:p>
            <a:pPr lvl="1">
              <a:buClr>
                <a:srgbClr val="C00000"/>
              </a:buClr>
            </a:pP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ariety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	different types of data</a:t>
            </a:r>
          </a:p>
          <a:p>
            <a:pPr lvl="1">
              <a:buClr>
                <a:srgbClr val="C00000"/>
              </a:buClr>
            </a:pP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eracity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	integrity of the data</a:t>
            </a:r>
          </a:p>
          <a:p>
            <a:pPr lvl="1">
              <a:buClr>
                <a:srgbClr val="C00000"/>
              </a:buClr>
            </a:pP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ariability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	different data flow rates</a:t>
            </a:r>
          </a:p>
          <a:p>
            <a:pPr lvl="1">
              <a:buClr>
                <a:srgbClr val="C00000"/>
              </a:buClr>
            </a:pP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alue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	significant results</a:t>
            </a:r>
            <a:endParaRPr lang="en-US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Different application domains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Government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Health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2"/>
                </a:solidFill>
              </a:rPr>
              <a:t>Networking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Short and long term benefits in the future Internet (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</a:rPr>
              <a:t>e.g.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, SDN)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57818" y="600076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Gandomi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Haider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2015) (Marr, 2014)</a:t>
            </a: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(Mayer-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Schönberger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Cukier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2013)(Oracle, 2013)</a:t>
            </a: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Agrawal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et. al., 2012) (Laney, 2001)</a:t>
            </a:r>
          </a:p>
        </p:txBody>
      </p:sp>
      <p:sp>
        <p:nvSpPr>
          <p:cNvPr id="15" name="13 Marcador de contenido"/>
          <p:cNvSpPr txBox="1">
            <a:spLocks/>
          </p:cNvSpPr>
          <p:nvPr/>
        </p:nvSpPr>
        <p:spPr>
          <a:xfrm>
            <a:off x="5000628" y="2928934"/>
            <a:ext cx="3857652" cy="20002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Collect and analyze huge amounts of data to obtain significant results for predicting events and improving decision-making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25" name="2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Big Data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29058" y="6286520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Gandomi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Haider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2015) (Nguyen, 2014)</a:t>
            </a: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Labrinidis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Jagadish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2012) (Jiang, 2012)</a:t>
            </a:r>
          </a:p>
        </p:txBody>
      </p:sp>
      <p:sp>
        <p:nvSpPr>
          <p:cNvPr id="10" name="13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3929090" cy="1714512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  <a:buNone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Data Management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Acquisition and recording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Extraction, cleaning and annotation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Integration, aggregation and representation</a:t>
            </a:r>
          </a:p>
        </p:txBody>
      </p:sp>
      <p:pic>
        <p:nvPicPr>
          <p:cNvPr id="8" name="7 Imagen" descr="big_data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50265" y="3165573"/>
            <a:ext cx="4643470" cy="3192385"/>
          </a:xfrm>
          <a:prstGeom prst="rect">
            <a:avLst/>
          </a:prstGeom>
        </p:spPr>
      </p:pic>
      <p:sp>
        <p:nvSpPr>
          <p:cNvPr id="14" name="13 Marcador de contenido"/>
          <p:cNvSpPr txBox="1">
            <a:spLocks/>
          </p:cNvSpPr>
          <p:nvPr/>
        </p:nvSpPr>
        <p:spPr>
          <a:xfrm>
            <a:off x="5357818" y="1643050"/>
            <a:ext cx="2857520" cy="1500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Analytics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Modeling and analysis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Interpretation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786314" y="5451589"/>
            <a:ext cx="1071570" cy="42862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Rectángulo redondeado"/>
          <p:cNvSpPr/>
          <p:nvPr/>
        </p:nvSpPr>
        <p:spPr>
          <a:xfrm>
            <a:off x="5393537" y="4094267"/>
            <a:ext cx="414000" cy="1143008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0" name="19 Conector recto"/>
          <p:cNvCxnSpPr/>
          <p:nvPr/>
        </p:nvCxnSpPr>
        <p:spPr>
          <a:xfrm>
            <a:off x="571472" y="2000240"/>
            <a:ext cx="171451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5500694" y="2000240"/>
            <a:ext cx="128588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428992" y="6143644"/>
            <a:ext cx="235745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Source: (Free Video Lectures, 2015)</a:t>
            </a:r>
          </a:p>
        </p:txBody>
      </p:sp>
      <p:sp>
        <p:nvSpPr>
          <p:cNvPr id="15" name="13 Marcador de contenido"/>
          <p:cNvSpPr txBox="1">
            <a:spLocks/>
          </p:cNvSpPr>
          <p:nvPr/>
        </p:nvSpPr>
        <p:spPr>
          <a:xfrm>
            <a:off x="785786" y="3286124"/>
            <a:ext cx="1500198" cy="14287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285750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olume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elocity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ariety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ariability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3 Marcador de contenido"/>
          <p:cNvSpPr txBox="1">
            <a:spLocks/>
          </p:cNvSpPr>
          <p:nvPr/>
        </p:nvSpPr>
        <p:spPr>
          <a:xfrm>
            <a:off x="5715008" y="2643182"/>
            <a:ext cx="1500198" cy="7858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285750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eracity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alue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863726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Motivation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" name="13 Marcador de contenido"/>
          <p:cNvSpPr>
            <a:spLocks noGrp="1"/>
          </p:cNvSpPr>
          <p:nvPr>
            <p:ph idx="1"/>
          </p:nvPr>
        </p:nvSpPr>
        <p:spPr>
          <a:xfrm>
            <a:off x="4357686" y="1714488"/>
            <a:ext cx="4500594" cy="4071966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Centralized global view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Network state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Deployed applications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Dynamic programmability of multiple forwarding devices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Allocating resources to prevent congestion and improve performance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Open interfaces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Handling Data Plane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Developing Application Plane</a:t>
            </a:r>
          </a:p>
          <a:p>
            <a:pPr>
              <a:buClr>
                <a:srgbClr val="C00000"/>
              </a:buClr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Flexible flow management</a:t>
            </a:r>
          </a:p>
          <a:p>
            <a:pPr lvl="1"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Multiple flow tables in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OpenFlow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3" name="13 Marcador de contenido"/>
          <p:cNvSpPr txBox="1">
            <a:spLocks/>
          </p:cNvSpPr>
          <p:nvPr/>
        </p:nvSpPr>
        <p:spPr>
          <a:xfrm>
            <a:off x="428596" y="5643578"/>
            <a:ext cx="8215370" cy="10001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 more efficient and intelligent management techniques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TRAFFIC ENGINEERING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4" name="63 Grupo"/>
          <p:cNvGrpSpPr/>
          <p:nvPr/>
        </p:nvGrpSpPr>
        <p:grpSpPr>
          <a:xfrm>
            <a:off x="357158" y="2214554"/>
            <a:ext cx="3857652" cy="2786082"/>
            <a:chOff x="500034" y="2285992"/>
            <a:chExt cx="3857652" cy="2786082"/>
          </a:xfrm>
        </p:grpSpPr>
        <p:cxnSp>
          <p:nvCxnSpPr>
            <p:cNvPr id="65" name="64 Conector recto"/>
            <p:cNvCxnSpPr>
              <a:stCxn id="75" idx="1"/>
              <a:endCxn id="70" idx="2"/>
            </p:cNvCxnSpPr>
            <p:nvPr/>
          </p:nvCxnSpPr>
          <p:spPr>
            <a:xfrm rot="16200000" flipH="1">
              <a:off x="2754057" y="3673192"/>
              <a:ext cx="423609" cy="1380864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65 Conector recto"/>
            <p:cNvCxnSpPr/>
            <p:nvPr/>
          </p:nvCxnSpPr>
          <p:spPr>
            <a:xfrm rot="10800000">
              <a:off x="616933" y="4721501"/>
              <a:ext cx="1987275" cy="23371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66 Conector recto"/>
            <p:cNvCxnSpPr>
              <a:stCxn id="76" idx="3"/>
            </p:cNvCxnSpPr>
            <p:nvPr/>
          </p:nvCxnSpPr>
          <p:spPr>
            <a:xfrm rot="5400000">
              <a:off x="715820" y="3161891"/>
              <a:ext cx="1460724" cy="165849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67 Conector recto"/>
            <p:cNvCxnSpPr>
              <a:stCxn id="76" idx="3"/>
            </p:cNvCxnSpPr>
            <p:nvPr/>
          </p:nvCxnSpPr>
          <p:spPr>
            <a:xfrm rot="16200000" flipH="1">
              <a:off x="2469267" y="3066940"/>
              <a:ext cx="1285438" cy="16731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68 Conector recto"/>
            <p:cNvCxnSpPr/>
            <p:nvPr/>
          </p:nvCxnSpPr>
          <p:spPr>
            <a:xfrm flipV="1">
              <a:off x="2604208" y="4429357"/>
              <a:ext cx="1519681" cy="584288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69 Cubo"/>
            <p:cNvSpPr/>
            <p:nvPr/>
          </p:nvSpPr>
          <p:spPr>
            <a:xfrm>
              <a:off x="3656295" y="4429356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71" name="70 Conector recto"/>
            <p:cNvCxnSpPr/>
            <p:nvPr/>
          </p:nvCxnSpPr>
          <p:spPr>
            <a:xfrm rot="16200000" flipV="1">
              <a:off x="2078287" y="4429295"/>
              <a:ext cx="701147" cy="35069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71 Conector recto"/>
            <p:cNvCxnSpPr/>
            <p:nvPr/>
          </p:nvCxnSpPr>
          <p:spPr>
            <a:xfrm rot="10800000" flipV="1">
              <a:off x="675382" y="4254069"/>
              <a:ext cx="1578130" cy="467431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72 Cubo"/>
            <p:cNvSpPr/>
            <p:nvPr/>
          </p:nvSpPr>
          <p:spPr>
            <a:xfrm>
              <a:off x="500034" y="4604643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74" name="73 Conector recto"/>
            <p:cNvCxnSpPr>
              <a:stCxn id="76" idx="3"/>
              <a:endCxn id="75" idx="1"/>
            </p:cNvCxnSpPr>
            <p:nvPr/>
          </p:nvCxnSpPr>
          <p:spPr>
            <a:xfrm rot="5400000">
              <a:off x="1829910" y="3706298"/>
              <a:ext cx="891041" cy="129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5" name="74 Cubo"/>
            <p:cNvSpPr/>
            <p:nvPr/>
          </p:nvSpPr>
          <p:spPr>
            <a:xfrm>
              <a:off x="1610570" y="4078783"/>
              <a:ext cx="1402783" cy="292145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Switch</a:t>
              </a:r>
              <a:endParaRPr lang="es-CO" sz="1400" b="1" dirty="0"/>
            </a:p>
          </p:txBody>
        </p:sp>
        <p:sp>
          <p:nvSpPr>
            <p:cNvPr id="76" name="75 Cubo"/>
            <p:cNvSpPr/>
            <p:nvPr/>
          </p:nvSpPr>
          <p:spPr>
            <a:xfrm>
              <a:off x="1610570" y="2968633"/>
              <a:ext cx="1402783" cy="292145"/>
            </a:xfrm>
            <a:prstGeom prst="cub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Controller</a:t>
              </a:r>
              <a:endParaRPr lang="es-CO" sz="1400" b="1" dirty="0"/>
            </a:p>
          </p:txBody>
        </p:sp>
        <p:pic>
          <p:nvPicPr>
            <p:cNvPr id="77" name="76 Imagen" descr="server-ic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2657" y="2618060"/>
              <a:ext cx="475373" cy="475208"/>
            </a:xfrm>
            <a:prstGeom prst="rect">
              <a:avLst/>
            </a:prstGeom>
          </p:spPr>
        </p:pic>
        <p:pic>
          <p:nvPicPr>
            <p:cNvPr id="78" name="77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2657" y="3845067"/>
              <a:ext cx="467594" cy="467431"/>
            </a:xfrm>
            <a:prstGeom prst="rect">
              <a:avLst/>
            </a:prstGeom>
          </p:spPr>
        </p:pic>
        <p:pic>
          <p:nvPicPr>
            <p:cNvPr id="79" name="78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280" y="4312498"/>
              <a:ext cx="467594" cy="467431"/>
            </a:xfrm>
            <a:prstGeom prst="rect">
              <a:avLst/>
            </a:prstGeom>
          </p:spPr>
        </p:pic>
        <p:pic>
          <p:nvPicPr>
            <p:cNvPr id="80" name="79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0092" y="4195640"/>
              <a:ext cx="467594" cy="467431"/>
            </a:xfrm>
            <a:prstGeom prst="rect">
              <a:avLst/>
            </a:prstGeom>
          </p:spPr>
        </p:pic>
        <p:cxnSp>
          <p:nvCxnSpPr>
            <p:cNvPr id="81" name="80 Conector recto"/>
            <p:cNvCxnSpPr>
              <a:stCxn id="76" idx="3"/>
              <a:endCxn id="82" idx="1"/>
            </p:cNvCxnSpPr>
            <p:nvPr/>
          </p:nvCxnSpPr>
          <p:spPr>
            <a:xfrm rot="16200000" flipH="1">
              <a:off x="1651039" y="3885169"/>
              <a:ext cx="1636010" cy="38722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2" name="81 Cubo"/>
            <p:cNvSpPr/>
            <p:nvPr/>
          </p:nvSpPr>
          <p:spPr>
            <a:xfrm>
              <a:off x="2428860" y="4838358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pic>
          <p:nvPicPr>
            <p:cNvPr id="83" name="82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1106" y="4546214"/>
              <a:ext cx="467594" cy="467431"/>
            </a:xfrm>
            <a:prstGeom prst="rect">
              <a:avLst/>
            </a:prstGeom>
          </p:spPr>
        </p:pic>
        <p:sp>
          <p:nvSpPr>
            <p:cNvPr id="84" name="83 Elipse"/>
            <p:cNvSpPr/>
            <p:nvPr/>
          </p:nvSpPr>
          <p:spPr>
            <a:xfrm>
              <a:off x="1727469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5" name="84 Elipse"/>
            <p:cNvSpPr/>
            <p:nvPr/>
          </p:nvSpPr>
          <p:spPr>
            <a:xfrm>
              <a:off x="2019715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85 Elipse"/>
            <p:cNvSpPr/>
            <p:nvPr/>
          </p:nvSpPr>
          <p:spPr>
            <a:xfrm>
              <a:off x="2311961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1610570" y="2285992"/>
              <a:ext cx="1104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Applications</a:t>
              </a:r>
              <a:endParaRPr lang="es-CO" sz="14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2" name="31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Motivation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6617</TotalTime>
  <Words>2612</Words>
  <Application>Microsoft Office PowerPoint</Application>
  <PresentationFormat>Presentación en pantalla (4:3)</PresentationFormat>
  <Paragraphs>556</Paragraphs>
  <Slides>33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FELIPE</dc:creator>
  <cp:lastModifiedBy>festradasolano</cp:lastModifiedBy>
  <cp:revision>796</cp:revision>
  <dcterms:created xsi:type="dcterms:W3CDTF">2014-10-04T06:07:04Z</dcterms:created>
  <dcterms:modified xsi:type="dcterms:W3CDTF">2016-05-04T15:38:11Z</dcterms:modified>
</cp:coreProperties>
</file>