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81" r:id="rId4"/>
    <p:sldId id="257" r:id="rId5"/>
    <p:sldId id="259" r:id="rId6"/>
    <p:sldId id="260" r:id="rId7"/>
    <p:sldId id="261" r:id="rId8"/>
    <p:sldId id="262" r:id="rId9"/>
    <p:sldId id="285" r:id="rId10"/>
    <p:sldId id="264" r:id="rId11"/>
    <p:sldId id="265" r:id="rId12"/>
    <p:sldId id="263" r:id="rId13"/>
    <p:sldId id="284" r:id="rId14"/>
    <p:sldId id="286" r:id="rId15"/>
    <p:sldId id="290" r:id="rId16"/>
    <p:sldId id="266" r:id="rId17"/>
    <p:sldId id="288" r:id="rId18"/>
    <p:sldId id="278" r:id="rId19"/>
    <p:sldId id="279" r:id="rId20"/>
    <p:sldId id="280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6" r:id="rId29"/>
    <p:sldId id="275" r:id="rId30"/>
    <p:sldId id="282" r:id="rId31"/>
    <p:sldId id="289" r:id="rId32"/>
    <p:sldId id="283" r:id="rId3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D9DCF4-F547-427B-84AD-8A537B58AB34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CO"/>
        </a:p>
      </dgm:t>
    </dgm:pt>
    <dgm:pt modelId="{5FB9D1F8-28F4-479C-BDE6-F54CCD39D81E}">
      <dgm:prSet phldrT="[Texto]"/>
      <dgm:spPr/>
      <dgm:t>
        <a:bodyPr/>
        <a:lstStyle/>
        <a:p>
          <a:r>
            <a:rPr lang="es-CO" dirty="0" smtClean="0"/>
            <a:t>Contenidos audiovisuales</a:t>
          </a:r>
          <a:endParaRPr lang="es-CO" dirty="0"/>
        </a:p>
      </dgm:t>
    </dgm:pt>
    <dgm:pt modelId="{1964E8E2-FC4D-4F30-8673-5E0E075A74F9}" type="parTrans" cxnId="{936C5A71-09D0-4736-9077-3F8B45E7A81B}">
      <dgm:prSet/>
      <dgm:spPr/>
      <dgm:t>
        <a:bodyPr/>
        <a:lstStyle/>
        <a:p>
          <a:endParaRPr lang="es-CO"/>
        </a:p>
      </dgm:t>
    </dgm:pt>
    <dgm:pt modelId="{1ADC4219-B6E9-4653-81E5-570C07E9A336}" type="sibTrans" cxnId="{936C5A71-09D0-4736-9077-3F8B45E7A81B}">
      <dgm:prSet/>
      <dgm:spPr/>
      <dgm:t>
        <a:bodyPr/>
        <a:lstStyle/>
        <a:p>
          <a:endParaRPr lang="es-CO"/>
        </a:p>
      </dgm:t>
    </dgm:pt>
    <dgm:pt modelId="{EF0F7377-6C91-44F4-A896-DFC0183CC5F7}">
      <dgm:prSet phldrT="[Texto]"/>
      <dgm:spPr/>
      <dgm:t>
        <a:bodyPr/>
        <a:lstStyle/>
        <a:p>
          <a:r>
            <a:rPr lang="es-CO" dirty="0" smtClean="0"/>
            <a:t>TV-</a:t>
          </a:r>
          <a:r>
            <a:rPr lang="es-CO" dirty="0" err="1" smtClean="0"/>
            <a:t>Anytime</a:t>
          </a:r>
          <a:endParaRPr lang="es-CO" dirty="0"/>
        </a:p>
      </dgm:t>
    </dgm:pt>
    <dgm:pt modelId="{D8AA6DDD-0673-4E40-A878-A2B34E9AC35C}" type="parTrans" cxnId="{A6C1E1F8-6D63-459F-BA4B-5FACF8AB7551}">
      <dgm:prSet/>
      <dgm:spPr/>
      <dgm:t>
        <a:bodyPr/>
        <a:lstStyle/>
        <a:p>
          <a:endParaRPr lang="es-CO"/>
        </a:p>
      </dgm:t>
    </dgm:pt>
    <dgm:pt modelId="{169B2712-387B-4408-A4BD-B5C76397F8BC}" type="sibTrans" cxnId="{A6C1E1F8-6D63-459F-BA4B-5FACF8AB7551}">
      <dgm:prSet/>
      <dgm:spPr/>
      <dgm:t>
        <a:bodyPr/>
        <a:lstStyle/>
        <a:p>
          <a:endParaRPr lang="es-CO"/>
        </a:p>
      </dgm:t>
    </dgm:pt>
    <dgm:pt modelId="{9A34EF2D-F854-4FC4-BC91-51C66B8B2A96}">
      <dgm:prSet phldrT="[Texto]"/>
      <dgm:spPr/>
      <dgm:t>
        <a:bodyPr/>
        <a:lstStyle/>
        <a:p>
          <a:r>
            <a:rPr lang="es-CO" dirty="0" smtClean="0"/>
            <a:t>MPEG 7</a:t>
          </a:r>
          <a:endParaRPr lang="es-CO" dirty="0"/>
        </a:p>
      </dgm:t>
    </dgm:pt>
    <dgm:pt modelId="{4281DD67-0BD2-48EA-A4DC-F866A5AC8718}" type="parTrans" cxnId="{A2A59788-3B92-4DF1-A246-50B75FD2CF8F}">
      <dgm:prSet/>
      <dgm:spPr/>
      <dgm:t>
        <a:bodyPr/>
        <a:lstStyle/>
        <a:p>
          <a:endParaRPr lang="es-CO"/>
        </a:p>
      </dgm:t>
    </dgm:pt>
    <dgm:pt modelId="{2FC42848-831D-450F-9B57-BE48E60D41F8}" type="sibTrans" cxnId="{A2A59788-3B92-4DF1-A246-50B75FD2CF8F}">
      <dgm:prSet/>
      <dgm:spPr/>
      <dgm:t>
        <a:bodyPr/>
        <a:lstStyle/>
        <a:p>
          <a:endParaRPr lang="es-CO"/>
        </a:p>
      </dgm:t>
    </dgm:pt>
    <dgm:pt modelId="{173F4B3C-6920-4930-A1BB-C994FD9B0BC2}">
      <dgm:prSet phldrT="[Texto]"/>
      <dgm:spPr/>
      <dgm:t>
        <a:bodyPr/>
        <a:lstStyle/>
        <a:p>
          <a:r>
            <a:rPr lang="es-CO" dirty="0" smtClean="0"/>
            <a:t>Recursos educativos</a:t>
          </a:r>
          <a:endParaRPr lang="es-CO" dirty="0"/>
        </a:p>
      </dgm:t>
    </dgm:pt>
    <dgm:pt modelId="{C6659604-37BA-4810-BFA8-E62E9328515B}" type="parTrans" cxnId="{1627DFFC-06B4-46D2-9695-6E5128A97CDA}">
      <dgm:prSet/>
      <dgm:spPr/>
      <dgm:t>
        <a:bodyPr/>
        <a:lstStyle/>
        <a:p>
          <a:endParaRPr lang="es-CO"/>
        </a:p>
      </dgm:t>
    </dgm:pt>
    <dgm:pt modelId="{80ACB384-48AD-4302-B8A1-2E5AEB4C4B4F}" type="sibTrans" cxnId="{1627DFFC-06B4-46D2-9695-6E5128A97CDA}">
      <dgm:prSet/>
      <dgm:spPr/>
      <dgm:t>
        <a:bodyPr/>
        <a:lstStyle/>
        <a:p>
          <a:endParaRPr lang="es-CO"/>
        </a:p>
      </dgm:t>
    </dgm:pt>
    <dgm:pt modelId="{1CFC6D3A-71EA-4F27-8CE7-368EB1740228}">
      <dgm:prSet phldrT="[Texto]" custT="1"/>
      <dgm:spPr/>
      <dgm:t>
        <a:bodyPr/>
        <a:lstStyle/>
        <a:p>
          <a:r>
            <a:rPr lang="es-CO" sz="2500" b="0" dirty="0" err="1" smtClean="0"/>
            <a:t>Dublin</a:t>
          </a:r>
          <a:r>
            <a:rPr lang="es-CO" sz="2500" b="0" dirty="0" smtClean="0"/>
            <a:t> Core</a:t>
          </a:r>
          <a:endParaRPr lang="es-CO" sz="2500" b="0" dirty="0"/>
        </a:p>
      </dgm:t>
    </dgm:pt>
    <dgm:pt modelId="{9EB16332-0EFB-48DC-B829-16C8C893A9BC}" type="parTrans" cxnId="{B9568763-DC0A-49DD-98B9-81D25E3DE5FE}">
      <dgm:prSet/>
      <dgm:spPr/>
      <dgm:t>
        <a:bodyPr/>
        <a:lstStyle/>
        <a:p>
          <a:endParaRPr lang="es-CO"/>
        </a:p>
      </dgm:t>
    </dgm:pt>
    <dgm:pt modelId="{05311373-4F2B-419E-AFDB-D8FCBAD830A1}" type="sibTrans" cxnId="{B9568763-DC0A-49DD-98B9-81D25E3DE5FE}">
      <dgm:prSet/>
      <dgm:spPr/>
      <dgm:t>
        <a:bodyPr/>
        <a:lstStyle/>
        <a:p>
          <a:endParaRPr lang="es-CO"/>
        </a:p>
      </dgm:t>
    </dgm:pt>
    <dgm:pt modelId="{E72FA9BD-B4E5-428A-972A-D538DDF1F278}">
      <dgm:prSet phldrT="[Texto]" custT="1"/>
      <dgm:spPr/>
      <dgm:t>
        <a:bodyPr/>
        <a:lstStyle/>
        <a:p>
          <a:r>
            <a:rPr lang="es-CO" sz="2500" b="0" dirty="0" smtClean="0"/>
            <a:t>LOM</a:t>
          </a:r>
          <a:endParaRPr lang="es-CO" sz="2500" b="0" dirty="0"/>
        </a:p>
      </dgm:t>
    </dgm:pt>
    <dgm:pt modelId="{C49E22BE-0517-4889-AEBB-E61C06013343}" type="parTrans" cxnId="{77E6B3B1-62EB-4982-AFAF-A6BC89DB5B8B}">
      <dgm:prSet/>
      <dgm:spPr/>
      <dgm:t>
        <a:bodyPr/>
        <a:lstStyle/>
        <a:p>
          <a:endParaRPr lang="es-CO"/>
        </a:p>
      </dgm:t>
    </dgm:pt>
    <dgm:pt modelId="{6F51C559-21ED-4DDE-BAB9-6242AD267B4E}" type="sibTrans" cxnId="{77E6B3B1-62EB-4982-AFAF-A6BC89DB5B8B}">
      <dgm:prSet/>
      <dgm:spPr/>
      <dgm:t>
        <a:bodyPr/>
        <a:lstStyle/>
        <a:p>
          <a:endParaRPr lang="es-CO"/>
        </a:p>
      </dgm:t>
    </dgm:pt>
    <dgm:pt modelId="{B888D97F-1992-45BE-82B0-C7B3CDC81C02}">
      <dgm:prSet phldrT="[Texto]"/>
      <dgm:spPr/>
      <dgm:t>
        <a:bodyPr/>
        <a:lstStyle/>
        <a:p>
          <a:r>
            <a:rPr lang="es-CO" dirty="0" smtClean="0"/>
            <a:t>Competencias</a:t>
          </a:r>
          <a:endParaRPr lang="es-CO" dirty="0"/>
        </a:p>
      </dgm:t>
    </dgm:pt>
    <dgm:pt modelId="{5E75FA9F-97A5-4341-BFA2-E322F3CBCA93}" type="parTrans" cxnId="{C0EA8A66-AD16-4602-9A3E-265D1B60D5CE}">
      <dgm:prSet/>
      <dgm:spPr/>
      <dgm:t>
        <a:bodyPr/>
        <a:lstStyle/>
        <a:p>
          <a:endParaRPr lang="es-CO"/>
        </a:p>
      </dgm:t>
    </dgm:pt>
    <dgm:pt modelId="{F193E1C4-B08D-4A4C-9093-D07025AC9FC8}" type="sibTrans" cxnId="{C0EA8A66-AD16-4602-9A3E-265D1B60D5CE}">
      <dgm:prSet/>
      <dgm:spPr/>
      <dgm:t>
        <a:bodyPr/>
        <a:lstStyle/>
        <a:p>
          <a:endParaRPr lang="es-CO"/>
        </a:p>
      </dgm:t>
    </dgm:pt>
    <dgm:pt modelId="{6B93C470-9747-4664-9BF4-7CE306BBA13F}">
      <dgm:prSet phldrT="[Texto]"/>
      <dgm:spPr/>
      <dgm:t>
        <a:bodyPr/>
        <a:lstStyle/>
        <a:p>
          <a:r>
            <a:rPr lang="es-CO" dirty="0" smtClean="0"/>
            <a:t>RDCEO</a:t>
          </a:r>
          <a:endParaRPr lang="es-CO" dirty="0"/>
        </a:p>
      </dgm:t>
    </dgm:pt>
    <dgm:pt modelId="{EC0FD723-14A1-4A93-8DE0-A980833D94DA}" type="parTrans" cxnId="{022340E9-23C7-4E47-B15A-F14B26443188}">
      <dgm:prSet/>
      <dgm:spPr/>
      <dgm:t>
        <a:bodyPr/>
        <a:lstStyle/>
        <a:p>
          <a:endParaRPr lang="es-CO"/>
        </a:p>
      </dgm:t>
    </dgm:pt>
    <dgm:pt modelId="{94FC0F32-80C2-44DC-AFFA-9E364D01C787}" type="sibTrans" cxnId="{022340E9-23C7-4E47-B15A-F14B26443188}">
      <dgm:prSet/>
      <dgm:spPr/>
      <dgm:t>
        <a:bodyPr/>
        <a:lstStyle/>
        <a:p>
          <a:endParaRPr lang="es-CO"/>
        </a:p>
      </dgm:t>
    </dgm:pt>
    <dgm:pt modelId="{FF093F7D-3729-4723-BC8D-9ACD6D27A05F}">
      <dgm:prSet phldrT="[Texto]" custT="1"/>
      <dgm:spPr/>
      <dgm:t>
        <a:bodyPr/>
        <a:lstStyle/>
        <a:p>
          <a:r>
            <a:rPr lang="es-CO" sz="2500" b="0" i="0" u="none" dirty="0" smtClean="0"/>
            <a:t>ISO/IEC 19788 MLR</a:t>
          </a:r>
          <a:endParaRPr lang="es-CO" sz="2500" b="0" dirty="0"/>
        </a:p>
      </dgm:t>
    </dgm:pt>
    <dgm:pt modelId="{BAFDE4D1-B687-4B8C-B58F-98139579FFAB}" type="parTrans" cxnId="{BBEB2E24-9F8D-4E14-967E-DF2C4AD8384E}">
      <dgm:prSet/>
      <dgm:spPr/>
      <dgm:t>
        <a:bodyPr/>
        <a:lstStyle/>
        <a:p>
          <a:endParaRPr lang="es-CO"/>
        </a:p>
      </dgm:t>
    </dgm:pt>
    <dgm:pt modelId="{4C802B65-D049-4CA0-9193-5249DEA33770}" type="sibTrans" cxnId="{BBEB2E24-9F8D-4E14-967E-DF2C4AD8384E}">
      <dgm:prSet/>
      <dgm:spPr/>
      <dgm:t>
        <a:bodyPr/>
        <a:lstStyle/>
        <a:p>
          <a:endParaRPr lang="es-CO"/>
        </a:p>
      </dgm:t>
    </dgm:pt>
    <dgm:pt modelId="{45F2430A-41DD-4C4B-A9B1-9B2FB06D1E87}" type="pres">
      <dgm:prSet presAssocID="{E5D9DCF4-F547-427B-84AD-8A537B58AB3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19B5F7B6-E363-455B-ADFB-C35169F879CA}" type="pres">
      <dgm:prSet presAssocID="{5FB9D1F8-28F4-479C-BDE6-F54CCD39D81E}" presName="composite" presStyleCnt="0"/>
      <dgm:spPr/>
    </dgm:pt>
    <dgm:pt modelId="{BFCEC53C-C3CE-4116-A8B4-F0C1ECBB874D}" type="pres">
      <dgm:prSet presAssocID="{5FB9D1F8-28F4-479C-BDE6-F54CCD39D81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DB05751-A22D-4E18-AECC-5C21F8B9B98A}" type="pres">
      <dgm:prSet presAssocID="{5FB9D1F8-28F4-479C-BDE6-F54CCD39D81E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A409DE8-CC05-47C1-9ADA-80BA7E4376C4}" type="pres">
      <dgm:prSet presAssocID="{1ADC4219-B6E9-4653-81E5-570C07E9A336}" presName="space" presStyleCnt="0"/>
      <dgm:spPr/>
    </dgm:pt>
    <dgm:pt modelId="{2D8C31E2-C627-450A-A2A0-3EF371B553A0}" type="pres">
      <dgm:prSet presAssocID="{173F4B3C-6920-4930-A1BB-C994FD9B0BC2}" presName="composite" presStyleCnt="0"/>
      <dgm:spPr/>
    </dgm:pt>
    <dgm:pt modelId="{2ECC1B83-3592-43AC-956A-9FA1B4F2BAA8}" type="pres">
      <dgm:prSet presAssocID="{173F4B3C-6920-4930-A1BB-C994FD9B0BC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514C40B-7ABA-4EB4-8A28-24FD376D3D99}" type="pres">
      <dgm:prSet presAssocID="{173F4B3C-6920-4930-A1BB-C994FD9B0BC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C339D5C-F199-43EF-9824-FD674C0AEC27}" type="pres">
      <dgm:prSet presAssocID="{80ACB384-48AD-4302-B8A1-2E5AEB4C4B4F}" presName="space" presStyleCnt="0"/>
      <dgm:spPr/>
    </dgm:pt>
    <dgm:pt modelId="{B62E3AB0-0852-44D5-8BBC-84C1F2CE91BB}" type="pres">
      <dgm:prSet presAssocID="{B888D97F-1992-45BE-82B0-C7B3CDC81C02}" presName="composite" presStyleCnt="0"/>
      <dgm:spPr/>
    </dgm:pt>
    <dgm:pt modelId="{4C32EE32-8382-4938-B711-E3B4DF8CF710}" type="pres">
      <dgm:prSet presAssocID="{B888D97F-1992-45BE-82B0-C7B3CDC81C0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2D00AE0-1276-4EDA-9227-F050719583D6}" type="pres">
      <dgm:prSet presAssocID="{B888D97F-1992-45BE-82B0-C7B3CDC81C02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C0EA8A66-AD16-4602-9A3E-265D1B60D5CE}" srcId="{E5D9DCF4-F547-427B-84AD-8A537B58AB34}" destId="{B888D97F-1992-45BE-82B0-C7B3CDC81C02}" srcOrd="2" destOrd="0" parTransId="{5E75FA9F-97A5-4341-BFA2-E322F3CBCA93}" sibTransId="{F193E1C4-B08D-4A4C-9093-D07025AC9FC8}"/>
    <dgm:cxn modelId="{1627DFFC-06B4-46D2-9695-6E5128A97CDA}" srcId="{E5D9DCF4-F547-427B-84AD-8A537B58AB34}" destId="{173F4B3C-6920-4930-A1BB-C994FD9B0BC2}" srcOrd="1" destOrd="0" parTransId="{C6659604-37BA-4810-BFA8-E62E9328515B}" sibTransId="{80ACB384-48AD-4302-B8A1-2E5AEB4C4B4F}"/>
    <dgm:cxn modelId="{77E6B3B1-62EB-4982-AFAF-A6BC89DB5B8B}" srcId="{173F4B3C-6920-4930-A1BB-C994FD9B0BC2}" destId="{E72FA9BD-B4E5-428A-972A-D538DDF1F278}" srcOrd="1" destOrd="0" parTransId="{C49E22BE-0517-4889-AEBB-E61C06013343}" sibTransId="{6F51C559-21ED-4DDE-BAB9-6242AD267B4E}"/>
    <dgm:cxn modelId="{720A39AE-EBF9-46A6-8480-FB2B884AAAD9}" type="presOf" srcId="{1CFC6D3A-71EA-4F27-8CE7-368EB1740228}" destId="{E514C40B-7ABA-4EB4-8A28-24FD376D3D99}" srcOrd="0" destOrd="0" presId="urn:microsoft.com/office/officeart/2005/8/layout/hList1"/>
    <dgm:cxn modelId="{936C5A71-09D0-4736-9077-3F8B45E7A81B}" srcId="{E5D9DCF4-F547-427B-84AD-8A537B58AB34}" destId="{5FB9D1F8-28F4-479C-BDE6-F54CCD39D81E}" srcOrd="0" destOrd="0" parTransId="{1964E8E2-FC4D-4F30-8673-5E0E075A74F9}" sibTransId="{1ADC4219-B6E9-4653-81E5-570C07E9A336}"/>
    <dgm:cxn modelId="{F3AC8979-A434-4674-B925-E3566527CAAC}" type="presOf" srcId="{E5D9DCF4-F547-427B-84AD-8A537B58AB34}" destId="{45F2430A-41DD-4C4B-A9B1-9B2FB06D1E87}" srcOrd="0" destOrd="0" presId="urn:microsoft.com/office/officeart/2005/8/layout/hList1"/>
    <dgm:cxn modelId="{022340E9-23C7-4E47-B15A-F14B26443188}" srcId="{B888D97F-1992-45BE-82B0-C7B3CDC81C02}" destId="{6B93C470-9747-4664-9BF4-7CE306BBA13F}" srcOrd="0" destOrd="0" parTransId="{EC0FD723-14A1-4A93-8DE0-A980833D94DA}" sibTransId="{94FC0F32-80C2-44DC-AFFA-9E364D01C787}"/>
    <dgm:cxn modelId="{663AF309-41B8-42F7-9E87-1A95AB823E42}" type="presOf" srcId="{5FB9D1F8-28F4-479C-BDE6-F54CCD39D81E}" destId="{BFCEC53C-C3CE-4116-A8B4-F0C1ECBB874D}" srcOrd="0" destOrd="0" presId="urn:microsoft.com/office/officeart/2005/8/layout/hList1"/>
    <dgm:cxn modelId="{A2A59788-3B92-4DF1-A246-50B75FD2CF8F}" srcId="{5FB9D1F8-28F4-479C-BDE6-F54CCD39D81E}" destId="{9A34EF2D-F854-4FC4-BC91-51C66B8B2A96}" srcOrd="1" destOrd="0" parTransId="{4281DD67-0BD2-48EA-A4DC-F866A5AC8718}" sibTransId="{2FC42848-831D-450F-9B57-BE48E60D41F8}"/>
    <dgm:cxn modelId="{5FB3A024-CB9C-44BC-B752-0BA85F3177B4}" type="presOf" srcId="{9A34EF2D-F854-4FC4-BC91-51C66B8B2A96}" destId="{5DB05751-A22D-4E18-AECC-5C21F8B9B98A}" srcOrd="0" destOrd="1" presId="urn:microsoft.com/office/officeart/2005/8/layout/hList1"/>
    <dgm:cxn modelId="{A6C1E1F8-6D63-459F-BA4B-5FACF8AB7551}" srcId="{5FB9D1F8-28F4-479C-BDE6-F54CCD39D81E}" destId="{EF0F7377-6C91-44F4-A896-DFC0183CC5F7}" srcOrd="0" destOrd="0" parTransId="{D8AA6DDD-0673-4E40-A878-A2B34E9AC35C}" sibTransId="{169B2712-387B-4408-A4BD-B5C76397F8BC}"/>
    <dgm:cxn modelId="{1F83147F-4BA5-4C89-B465-CECA20594543}" type="presOf" srcId="{FF093F7D-3729-4723-BC8D-9ACD6D27A05F}" destId="{E514C40B-7ABA-4EB4-8A28-24FD376D3D99}" srcOrd="0" destOrd="2" presId="urn:microsoft.com/office/officeart/2005/8/layout/hList1"/>
    <dgm:cxn modelId="{BC54F861-13C5-4B86-A649-74FCF8733BC5}" type="presOf" srcId="{B888D97F-1992-45BE-82B0-C7B3CDC81C02}" destId="{4C32EE32-8382-4938-B711-E3B4DF8CF710}" srcOrd="0" destOrd="0" presId="urn:microsoft.com/office/officeart/2005/8/layout/hList1"/>
    <dgm:cxn modelId="{B9568763-DC0A-49DD-98B9-81D25E3DE5FE}" srcId="{173F4B3C-6920-4930-A1BB-C994FD9B0BC2}" destId="{1CFC6D3A-71EA-4F27-8CE7-368EB1740228}" srcOrd="0" destOrd="0" parTransId="{9EB16332-0EFB-48DC-B829-16C8C893A9BC}" sibTransId="{05311373-4F2B-419E-AFDB-D8FCBAD830A1}"/>
    <dgm:cxn modelId="{4D51B4FC-FCC9-4CCC-81B1-91FCA62031B5}" type="presOf" srcId="{6B93C470-9747-4664-9BF4-7CE306BBA13F}" destId="{C2D00AE0-1276-4EDA-9227-F050719583D6}" srcOrd="0" destOrd="0" presId="urn:microsoft.com/office/officeart/2005/8/layout/hList1"/>
    <dgm:cxn modelId="{7E97C104-B815-4A38-99EC-7789BD6FA061}" type="presOf" srcId="{E72FA9BD-B4E5-428A-972A-D538DDF1F278}" destId="{E514C40B-7ABA-4EB4-8A28-24FD376D3D99}" srcOrd="0" destOrd="1" presId="urn:microsoft.com/office/officeart/2005/8/layout/hList1"/>
    <dgm:cxn modelId="{F5117B6B-F5A0-45A5-AD9D-179B2B6714DD}" type="presOf" srcId="{EF0F7377-6C91-44F4-A896-DFC0183CC5F7}" destId="{5DB05751-A22D-4E18-AECC-5C21F8B9B98A}" srcOrd="0" destOrd="0" presId="urn:microsoft.com/office/officeart/2005/8/layout/hList1"/>
    <dgm:cxn modelId="{BBEB2E24-9F8D-4E14-967E-DF2C4AD8384E}" srcId="{173F4B3C-6920-4930-A1BB-C994FD9B0BC2}" destId="{FF093F7D-3729-4723-BC8D-9ACD6D27A05F}" srcOrd="2" destOrd="0" parTransId="{BAFDE4D1-B687-4B8C-B58F-98139579FFAB}" sibTransId="{4C802B65-D049-4CA0-9193-5249DEA33770}"/>
    <dgm:cxn modelId="{94DF04F9-B20E-484A-BFE9-335659D4B2AA}" type="presOf" srcId="{173F4B3C-6920-4930-A1BB-C994FD9B0BC2}" destId="{2ECC1B83-3592-43AC-956A-9FA1B4F2BAA8}" srcOrd="0" destOrd="0" presId="urn:microsoft.com/office/officeart/2005/8/layout/hList1"/>
    <dgm:cxn modelId="{7BC64E69-6EC5-47A1-8ABE-AFE6F2B7DD7F}" type="presParOf" srcId="{45F2430A-41DD-4C4B-A9B1-9B2FB06D1E87}" destId="{19B5F7B6-E363-455B-ADFB-C35169F879CA}" srcOrd="0" destOrd="0" presId="urn:microsoft.com/office/officeart/2005/8/layout/hList1"/>
    <dgm:cxn modelId="{F1148F36-FE51-43A9-99FE-33634C0D4311}" type="presParOf" srcId="{19B5F7B6-E363-455B-ADFB-C35169F879CA}" destId="{BFCEC53C-C3CE-4116-A8B4-F0C1ECBB874D}" srcOrd="0" destOrd="0" presId="urn:microsoft.com/office/officeart/2005/8/layout/hList1"/>
    <dgm:cxn modelId="{23823510-FF1C-4CE3-AD05-CA7C4BF30D64}" type="presParOf" srcId="{19B5F7B6-E363-455B-ADFB-C35169F879CA}" destId="{5DB05751-A22D-4E18-AECC-5C21F8B9B98A}" srcOrd="1" destOrd="0" presId="urn:microsoft.com/office/officeart/2005/8/layout/hList1"/>
    <dgm:cxn modelId="{B556A2CE-2D76-4880-A871-9196DD6125E3}" type="presParOf" srcId="{45F2430A-41DD-4C4B-A9B1-9B2FB06D1E87}" destId="{4A409DE8-CC05-47C1-9ADA-80BA7E4376C4}" srcOrd="1" destOrd="0" presId="urn:microsoft.com/office/officeart/2005/8/layout/hList1"/>
    <dgm:cxn modelId="{38BF0C53-6C7C-4770-A265-4AAC2994DFF0}" type="presParOf" srcId="{45F2430A-41DD-4C4B-A9B1-9B2FB06D1E87}" destId="{2D8C31E2-C627-450A-A2A0-3EF371B553A0}" srcOrd="2" destOrd="0" presId="urn:microsoft.com/office/officeart/2005/8/layout/hList1"/>
    <dgm:cxn modelId="{2C43270B-CEDE-492F-858C-C84F3174245C}" type="presParOf" srcId="{2D8C31E2-C627-450A-A2A0-3EF371B553A0}" destId="{2ECC1B83-3592-43AC-956A-9FA1B4F2BAA8}" srcOrd="0" destOrd="0" presId="urn:microsoft.com/office/officeart/2005/8/layout/hList1"/>
    <dgm:cxn modelId="{DCF2CB3A-EFA6-40B0-9D5B-B720128D28FF}" type="presParOf" srcId="{2D8C31E2-C627-450A-A2A0-3EF371B553A0}" destId="{E514C40B-7ABA-4EB4-8A28-24FD376D3D99}" srcOrd="1" destOrd="0" presId="urn:microsoft.com/office/officeart/2005/8/layout/hList1"/>
    <dgm:cxn modelId="{8C3599CA-346E-4215-AC6B-A349416E2EEC}" type="presParOf" srcId="{45F2430A-41DD-4C4B-A9B1-9B2FB06D1E87}" destId="{2C339D5C-F199-43EF-9824-FD674C0AEC27}" srcOrd="3" destOrd="0" presId="urn:microsoft.com/office/officeart/2005/8/layout/hList1"/>
    <dgm:cxn modelId="{3F7DCE4F-0A59-4D24-916D-D3B1CBCC813D}" type="presParOf" srcId="{45F2430A-41DD-4C4B-A9B1-9B2FB06D1E87}" destId="{B62E3AB0-0852-44D5-8BBC-84C1F2CE91BB}" srcOrd="4" destOrd="0" presId="urn:microsoft.com/office/officeart/2005/8/layout/hList1"/>
    <dgm:cxn modelId="{227514A9-42A1-42BF-8054-94A6F77B29F3}" type="presParOf" srcId="{B62E3AB0-0852-44D5-8BBC-84C1F2CE91BB}" destId="{4C32EE32-8382-4938-B711-E3B4DF8CF710}" srcOrd="0" destOrd="0" presId="urn:microsoft.com/office/officeart/2005/8/layout/hList1"/>
    <dgm:cxn modelId="{93EA8BC2-9FD4-42E2-83F1-9FB8D503D609}" type="presParOf" srcId="{B62E3AB0-0852-44D5-8BBC-84C1F2CE91BB}" destId="{C2D00AE0-1276-4EDA-9227-F050719583D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CEC53C-C3CE-4116-A8B4-F0C1ECBB874D}">
      <dsp:nvSpPr>
        <dsp:cNvPr id="0" name=""/>
        <dsp:cNvSpPr/>
      </dsp:nvSpPr>
      <dsp:spPr>
        <a:xfrm>
          <a:off x="2540" y="1294252"/>
          <a:ext cx="2476500" cy="97728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700" kern="1200" dirty="0" smtClean="0"/>
            <a:t>Contenidos audiovisuales</a:t>
          </a:r>
          <a:endParaRPr lang="es-CO" sz="2700" kern="1200" dirty="0"/>
        </a:p>
      </dsp:txBody>
      <dsp:txXfrm>
        <a:off x="2540" y="1294252"/>
        <a:ext cx="2476500" cy="977287"/>
      </dsp:txXfrm>
    </dsp:sp>
    <dsp:sp modelId="{5DB05751-A22D-4E18-AECC-5C21F8B9B98A}">
      <dsp:nvSpPr>
        <dsp:cNvPr id="0" name=""/>
        <dsp:cNvSpPr/>
      </dsp:nvSpPr>
      <dsp:spPr>
        <a:xfrm>
          <a:off x="2540" y="2271539"/>
          <a:ext cx="2476500" cy="1852875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700" kern="1200" dirty="0" smtClean="0"/>
            <a:t>TV-</a:t>
          </a:r>
          <a:r>
            <a:rPr lang="es-CO" sz="2700" kern="1200" dirty="0" err="1" smtClean="0"/>
            <a:t>Anytime</a:t>
          </a:r>
          <a:endParaRPr lang="es-CO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700" kern="1200" dirty="0" smtClean="0"/>
            <a:t>MPEG 7</a:t>
          </a:r>
          <a:endParaRPr lang="es-CO" sz="2700" kern="1200" dirty="0"/>
        </a:p>
      </dsp:txBody>
      <dsp:txXfrm>
        <a:off x="2540" y="2271539"/>
        <a:ext cx="2476500" cy="1852875"/>
      </dsp:txXfrm>
    </dsp:sp>
    <dsp:sp modelId="{2ECC1B83-3592-43AC-956A-9FA1B4F2BAA8}">
      <dsp:nvSpPr>
        <dsp:cNvPr id="0" name=""/>
        <dsp:cNvSpPr/>
      </dsp:nvSpPr>
      <dsp:spPr>
        <a:xfrm>
          <a:off x="2825750" y="1294252"/>
          <a:ext cx="2476500" cy="977287"/>
        </a:xfrm>
        <a:prstGeom prst="rect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700" kern="1200" dirty="0" smtClean="0"/>
            <a:t>Recursos educativos</a:t>
          </a:r>
          <a:endParaRPr lang="es-CO" sz="2700" kern="1200" dirty="0"/>
        </a:p>
      </dsp:txBody>
      <dsp:txXfrm>
        <a:off x="2825750" y="1294252"/>
        <a:ext cx="2476500" cy="977287"/>
      </dsp:txXfrm>
    </dsp:sp>
    <dsp:sp modelId="{E514C40B-7ABA-4EB4-8A28-24FD376D3D99}">
      <dsp:nvSpPr>
        <dsp:cNvPr id="0" name=""/>
        <dsp:cNvSpPr/>
      </dsp:nvSpPr>
      <dsp:spPr>
        <a:xfrm>
          <a:off x="2825750" y="2271539"/>
          <a:ext cx="2476500" cy="1852875"/>
        </a:xfrm>
        <a:prstGeom prst="rect">
          <a:avLst/>
        </a:prstGeom>
        <a:solidFill>
          <a:schemeClr val="accent3">
            <a:tint val="40000"/>
            <a:alpha val="90000"/>
            <a:hueOff val="1014570"/>
            <a:satOff val="50000"/>
            <a:lumOff val="89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1014570"/>
              <a:satOff val="50000"/>
              <a:lumOff val="8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500" b="0" kern="1200" dirty="0" err="1" smtClean="0"/>
            <a:t>Dublin</a:t>
          </a:r>
          <a:r>
            <a:rPr lang="es-CO" sz="2500" b="0" kern="1200" dirty="0" smtClean="0"/>
            <a:t> Core</a:t>
          </a:r>
          <a:endParaRPr lang="es-CO" sz="2500" b="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500" b="0" kern="1200" dirty="0" smtClean="0"/>
            <a:t>LOM</a:t>
          </a:r>
          <a:endParaRPr lang="es-CO" sz="2500" b="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500" b="0" i="0" u="none" kern="1200" dirty="0" smtClean="0"/>
            <a:t>ISO/IEC 19788 MLR</a:t>
          </a:r>
          <a:endParaRPr lang="es-CO" sz="2500" b="0" kern="1200" dirty="0"/>
        </a:p>
      </dsp:txBody>
      <dsp:txXfrm>
        <a:off x="2825750" y="2271539"/>
        <a:ext cx="2476500" cy="1852875"/>
      </dsp:txXfrm>
    </dsp:sp>
    <dsp:sp modelId="{4C32EE32-8382-4938-B711-E3B4DF8CF710}">
      <dsp:nvSpPr>
        <dsp:cNvPr id="0" name=""/>
        <dsp:cNvSpPr/>
      </dsp:nvSpPr>
      <dsp:spPr>
        <a:xfrm>
          <a:off x="5648960" y="1294252"/>
          <a:ext cx="2476500" cy="977287"/>
        </a:xfrm>
        <a:prstGeom prst="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700" kern="1200" dirty="0" smtClean="0"/>
            <a:t>Competencias</a:t>
          </a:r>
          <a:endParaRPr lang="es-CO" sz="2700" kern="1200" dirty="0"/>
        </a:p>
      </dsp:txBody>
      <dsp:txXfrm>
        <a:off x="5648960" y="1294252"/>
        <a:ext cx="2476500" cy="977287"/>
      </dsp:txXfrm>
    </dsp:sp>
    <dsp:sp modelId="{C2D00AE0-1276-4EDA-9227-F050719583D6}">
      <dsp:nvSpPr>
        <dsp:cNvPr id="0" name=""/>
        <dsp:cNvSpPr/>
      </dsp:nvSpPr>
      <dsp:spPr>
        <a:xfrm>
          <a:off x="5648960" y="2271539"/>
          <a:ext cx="2476500" cy="1852875"/>
        </a:xfrm>
        <a:prstGeom prst="rect">
          <a:avLst/>
        </a:prstGeom>
        <a:solidFill>
          <a:schemeClr val="accent3">
            <a:tint val="40000"/>
            <a:alpha val="90000"/>
            <a:hueOff val="2029141"/>
            <a:satOff val="100000"/>
            <a:lumOff val="1779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2029141"/>
              <a:satOff val="100000"/>
              <a:lumOff val="177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700" kern="1200" dirty="0" smtClean="0"/>
            <a:t>RDCEO</a:t>
          </a:r>
          <a:endParaRPr lang="es-CO" sz="2700" kern="1200" dirty="0"/>
        </a:p>
      </dsp:txBody>
      <dsp:txXfrm>
        <a:off x="5648960" y="2271539"/>
        <a:ext cx="2476500" cy="18528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6BB7-A4D3-4E78-AA38-32E3B0ED64B1}" type="datetimeFigureOut">
              <a:rPr lang="es-CO" smtClean="0"/>
              <a:t>10/09/2015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EADB-7780-4253-A0ED-A8258D5982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728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6BB7-A4D3-4E78-AA38-32E3B0ED64B1}" type="datetimeFigureOut">
              <a:rPr lang="es-CO" smtClean="0"/>
              <a:t>10/09/2015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EADB-7780-4253-A0ED-A8258D5982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1266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6BB7-A4D3-4E78-AA38-32E3B0ED64B1}" type="datetimeFigureOut">
              <a:rPr lang="es-CO" smtClean="0"/>
              <a:t>10/09/2015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EADB-7780-4253-A0ED-A8258D5982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1615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6BB7-A4D3-4E78-AA38-32E3B0ED64B1}" type="datetimeFigureOut">
              <a:rPr lang="es-CO" smtClean="0"/>
              <a:t>10/09/2015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EADB-7780-4253-A0ED-A8258D5982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94795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6BB7-A4D3-4E78-AA38-32E3B0ED64B1}" type="datetimeFigureOut">
              <a:rPr lang="es-CO" smtClean="0"/>
              <a:t>10/09/2015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EADB-7780-4253-A0ED-A8258D5982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7031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6BB7-A4D3-4E78-AA38-32E3B0ED64B1}" type="datetimeFigureOut">
              <a:rPr lang="es-CO" smtClean="0"/>
              <a:t>10/09/2015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EADB-7780-4253-A0ED-A8258D5982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47080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6BB7-A4D3-4E78-AA38-32E3B0ED64B1}" type="datetimeFigureOut">
              <a:rPr lang="es-CO" smtClean="0"/>
              <a:t>10/09/2015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EADB-7780-4253-A0ED-A8258D5982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9464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6BB7-A4D3-4E78-AA38-32E3B0ED64B1}" type="datetimeFigureOut">
              <a:rPr lang="es-CO" smtClean="0"/>
              <a:t>10/09/2015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EADB-7780-4253-A0ED-A8258D5982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5413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6BB7-A4D3-4E78-AA38-32E3B0ED64B1}" type="datetimeFigureOut">
              <a:rPr lang="es-CO" smtClean="0"/>
              <a:t>10/09/2015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EADB-7780-4253-A0ED-A8258D5982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2346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6BB7-A4D3-4E78-AA38-32E3B0ED64B1}" type="datetimeFigureOut">
              <a:rPr lang="es-CO" smtClean="0"/>
              <a:t>10/09/2015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EADB-7780-4253-A0ED-A8258D5982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46602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6BB7-A4D3-4E78-AA38-32E3B0ED64B1}" type="datetimeFigureOut">
              <a:rPr lang="es-CO" smtClean="0"/>
              <a:t>10/09/2015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EADB-7780-4253-A0ED-A8258D5982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70375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66BB7-A4D3-4E78-AA38-32E3B0ED64B1}" type="datetimeFigureOut">
              <a:rPr lang="es-CO" smtClean="0"/>
              <a:t>10/09/2015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1EADB-7780-4253-A0ED-A8258D5982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90798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065471"/>
            <a:ext cx="9144000" cy="2387600"/>
          </a:xfrm>
        </p:spPr>
        <p:txBody>
          <a:bodyPr>
            <a:noAutofit/>
          </a:bodyPr>
          <a:lstStyle/>
          <a:p>
            <a:r>
              <a:rPr lang="es-CO" sz="4600" b="1" dirty="0"/>
              <a:t>Sistema de Recomendaciones de Contenidos Educativos de </a:t>
            </a:r>
            <a:r>
              <a:rPr lang="es-CO" sz="4600" b="1" dirty="0" err="1"/>
              <a:t>VoD</a:t>
            </a:r>
            <a:r>
              <a:rPr lang="es-CO" sz="4600" b="1" dirty="0"/>
              <a:t> Centrado en las Competencias Educativas</a:t>
            </a:r>
            <a:r>
              <a:rPr lang="es-CO" sz="4600" dirty="0"/>
              <a:t/>
            </a:r>
            <a:br>
              <a:rPr lang="es-CO" sz="4600" dirty="0"/>
            </a:br>
            <a:endParaRPr lang="es-CO" sz="4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5273691"/>
            <a:ext cx="9144000" cy="1655762"/>
          </a:xfrm>
        </p:spPr>
        <p:txBody>
          <a:bodyPr>
            <a:normAutofit/>
          </a:bodyPr>
          <a:lstStyle/>
          <a:p>
            <a:r>
              <a:rPr lang="es-CO" sz="2600" dirty="0" smtClean="0"/>
              <a:t>DIEGO FABIAN DURAN D.</a:t>
            </a:r>
          </a:p>
          <a:p>
            <a:r>
              <a:rPr lang="es-CO" sz="2600" dirty="0" smtClean="0"/>
              <a:t>Director: PhD. JOSE LUIS ARCINIEGAS H.</a:t>
            </a:r>
            <a:endParaRPr lang="es-CO" sz="26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5025" y="174625"/>
            <a:ext cx="2171700" cy="189547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387" y="174625"/>
            <a:ext cx="1595438" cy="2237669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4832876" y="6161558"/>
            <a:ext cx="24976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200" dirty="0" smtClean="0"/>
              <a:t>Septiembre de 2015</a:t>
            </a:r>
            <a:endParaRPr lang="es-CO" sz="2200" dirty="0"/>
          </a:p>
        </p:txBody>
      </p:sp>
    </p:spTree>
    <p:extLst>
      <p:ext uri="{BB962C8B-B14F-4D97-AF65-F5344CB8AC3E}">
        <p14:creationId xmlns:p14="http://schemas.microsoft.com/office/powerpoint/2010/main" val="35328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1621" y="80960"/>
            <a:ext cx="1427516" cy="124594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5" y="261938"/>
            <a:ext cx="604838" cy="6424612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 rot="16200000">
            <a:off x="-1453633" y="2886076"/>
            <a:ext cx="37382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4. PROPUESTA</a:t>
            </a:r>
            <a:endParaRPr lang="es-CO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700213" y="1031190"/>
            <a:ext cx="99912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400" dirty="0" smtClean="0"/>
              <a:t>Reto</a:t>
            </a:r>
            <a:endParaRPr lang="es-CO" sz="3400" dirty="0"/>
          </a:p>
        </p:txBody>
      </p:sp>
      <p:sp>
        <p:nvSpPr>
          <p:cNvPr id="11" name="Rectángulo 10"/>
          <p:cNvSpPr/>
          <p:nvPr/>
        </p:nvSpPr>
        <p:spPr>
          <a:xfrm>
            <a:off x="1154853" y="1781701"/>
            <a:ext cx="253132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s-CO" sz="2200" dirty="0" smtClean="0"/>
              <a:t>Relaciones contenidos </a:t>
            </a:r>
            <a:r>
              <a:rPr lang="es-CO" sz="2200" dirty="0" err="1" smtClean="0"/>
              <a:t>VoD</a:t>
            </a:r>
            <a:r>
              <a:rPr lang="es-CO" sz="2200" dirty="0" smtClean="0"/>
              <a:t> - competencias</a:t>
            </a:r>
          </a:p>
        </p:txBody>
      </p:sp>
      <p:cxnSp>
        <p:nvCxnSpPr>
          <p:cNvPr id="15" name="Conector recto 14"/>
          <p:cNvCxnSpPr/>
          <p:nvPr/>
        </p:nvCxnSpPr>
        <p:spPr>
          <a:xfrm flipV="1">
            <a:off x="1154853" y="1673027"/>
            <a:ext cx="9575060" cy="142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5029210" y="1042541"/>
            <a:ext cx="157671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400" dirty="0" smtClean="0"/>
              <a:t>Brechas</a:t>
            </a:r>
            <a:endParaRPr lang="es-CO" sz="3400" dirty="0"/>
          </a:p>
        </p:txBody>
      </p:sp>
      <p:cxnSp>
        <p:nvCxnSpPr>
          <p:cNvPr id="18" name="Conector recto 17"/>
          <p:cNvCxnSpPr/>
          <p:nvPr/>
        </p:nvCxnSpPr>
        <p:spPr>
          <a:xfrm flipH="1">
            <a:off x="3477718" y="1293167"/>
            <a:ext cx="22713" cy="37785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uadroTexto 18"/>
          <p:cNvSpPr txBox="1"/>
          <p:nvPr/>
        </p:nvSpPr>
        <p:spPr>
          <a:xfrm>
            <a:off x="3600448" y="1901627"/>
            <a:ext cx="362903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200" dirty="0" smtClean="0"/>
              <a:t>1. Estándares por    separado: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2200" dirty="0" smtClean="0"/>
              <a:t>TV-</a:t>
            </a:r>
            <a:r>
              <a:rPr lang="es-CO" sz="2200" dirty="0" err="1" smtClean="0"/>
              <a:t>Anytime</a:t>
            </a:r>
            <a:endParaRPr lang="es-CO" sz="22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CO" sz="2400" dirty="0"/>
              <a:t>ISO/IEC 19788 </a:t>
            </a:r>
            <a:r>
              <a:rPr lang="es-CO" sz="2400" dirty="0" smtClean="0"/>
              <a:t>MLR</a:t>
            </a:r>
            <a:endParaRPr lang="es-CO" sz="2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2200" dirty="0" smtClean="0"/>
              <a:t>RDCEO</a:t>
            </a:r>
          </a:p>
          <a:p>
            <a:endParaRPr lang="es-CO" sz="2200" dirty="0"/>
          </a:p>
          <a:p>
            <a:r>
              <a:rPr lang="es-CO" sz="2200" dirty="0" smtClean="0"/>
              <a:t>2. Faltan ontologías para razonar: contenidos - competencias</a:t>
            </a:r>
          </a:p>
          <a:p>
            <a:endParaRPr lang="es-CO" sz="2200" dirty="0"/>
          </a:p>
        </p:txBody>
      </p:sp>
      <p:cxnSp>
        <p:nvCxnSpPr>
          <p:cNvPr id="21" name="Conector recto 20"/>
          <p:cNvCxnSpPr/>
          <p:nvPr/>
        </p:nvCxnSpPr>
        <p:spPr>
          <a:xfrm>
            <a:off x="7129466" y="1293167"/>
            <a:ext cx="0" cy="37785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uadroTexto 21"/>
          <p:cNvSpPr txBox="1"/>
          <p:nvPr/>
        </p:nvSpPr>
        <p:spPr>
          <a:xfrm>
            <a:off x="8275013" y="988327"/>
            <a:ext cx="157459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400" dirty="0" smtClean="0"/>
              <a:t>Aportes</a:t>
            </a:r>
            <a:endParaRPr lang="es-CO" sz="3400" dirty="0"/>
          </a:p>
        </p:txBody>
      </p:sp>
      <p:sp>
        <p:nvSpPr>
          <p:cNvPr id="2" name="CuadroTexto 1"/>
          <p:cNvSpPr txBox="1"/>
          <p:nvPr/>
        </p:nvSpPr>
        <p:spPr>
          <a:xfrm>
            <a:off x="7129466" y="1967675"/>
            <a:ext cx="54498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200" dirty="0" smtClean="0"/>
              <a:t>1. Metadatos de descripción  adaptados</a:t>
            </a:r>
            <a:endParaRPr lang="es-CO" sz="2200" dirty="0"/>
          </a:p>
        </p:txBody>
      </p:sp>
      <p:sp>
        <p:nvSpPr>
          <p:cNvPr id="3" name="CuadroTexto 2"/>
          <p:cNvSpPr txBox="1"/>
          <p:nvPr/>
        </p:nvSpPr>
        <p:spPr>
          <a:xfrm>
            <a:off x="7229480" y="3613653"/>
            <a:ext cx="47720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200" dirty="0" smtClean="0"/>
              <a:t>2. Representación basada en ontologías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2200" dirty="0" smtClean="0"/>
              <a:t>Competencias – Competencias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2200" dirty="0" smtClean="0"/>
              <a:t>Competencias – contenidos de </a:t>
            </a:r>
            <a:r>
              <a:rPr lang="es-CO" sz="2200" dirty="0" err="1" smtClean="0"/>
              <a:t>VoD</a:t>
            </a:r>
            <a:r>
              <a:rPr lang="es-CO" sz="2200" dirty="0" smtClean="0"/>
              <a:t> </a:t>
            </a:r>
            <a:endParaRPr lang="es-CO" sz="2200" dirty="0"/>
          </a:p>
        </p:txBody>
      </p:sp>
      <p:sp>
        <p:nvSpPr>
          <p:cNvPr id="4" name="CuadroTexto 3"/>
          <p:cNvSpPr txBox="1"/>
          <p:nvPr/>
        </p:nvSpPr>
        <p:spPr>
          <a:xfrm>
            <a:off x="1271014" y="5920347"/>
            <a:ext cx="7387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solidFill>
                  <a:schemeClr val="bg2">
                    <a:lumMod val="50000"/>
                  </a:schemeClr>
                </a:solidFill>
              </a:rPr>
              <a:t>1 </a:t>
            </a:r>
            <a:r>
              <a:rPr lang="es-CO" i="1" dirty="0" err="1" smtClean="0">
                <a:solidFill>
                  <a:schemeClr val="bg2">
                    <a:lumMod val="50000"/>
                  </a:schemeClr>
                </a:solidFill>
              </a:rPr>
              <a:t>Metadata</a:t>
            </a:r>
            <a:r>
              <a:rPr lang="es-CO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O" i="1" dirty="0" err="1" smtClean="0">
                <a:solidFill>
                  <a:schemeClr val="bg2">
                    <a:lumMod val="50000"/>
                  </a:schemeClr>
                </a:solidFill>
              </a:rPr>
              <a:t>for</a:t>
            </a:r>
            <a:r>
              <a:rPr lang="es-CO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O" i="1" dirty="0" err="1" smtClean="0">
                <a:solidFill>
                  <a:schemeClr val="bg2">
                    <a:lumMod val="50000"/>
                  </a:schemeClr>
                </a:solidFill>
              </a:rPr>
              <a:t>Learning</a:t>
            </a:r>
            <a:r>
              <a:rPr lang="es-CO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CO" i="1" dirty="0" err="1" smtClean="0">
                <a:solidFill>
                  <a:schemeClr val="bg2">
                    <a:lumMod val="50000"/>
                  </a:schemeClr>
                </a:solidFill>
              </a:rPr>
              <a:t>Resources</a:t>
            </a:r>
            <a:r>
              <a:rPr lang="es-CO" dirty="0" smtClean="0">
                <a:solidFill>
                  <a:schemeClr val="bg2">
                    <a:lumMod val="50000"/>
                  </a:schemeClr>
                </a:solidFill>
              </a:rPr>
              <a:t>, Metadatos para Recursos de Aprendizaje</a:t>
            </a:r>
            <a:endParaRPr lang="es-CO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271014" y="6289679"/>
            <a:ext cx="106495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i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Reusable </a:t>
            </a:r>
            <a:r>
              <a:rPr lang="es-CO" i="1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</a:t>
            </a:r>
            <a:r>
              <a:rPr lang="es-CO" i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es-CO" i="1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Competency</a:t>
            </a:r>
            <a:r>
              <a:rPr lang="es-CO" i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s-CO" i="1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Educational</a:t>
            </a:r>
            <a:r>
              <a:rPr lang="es-CO" i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CO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Reutilizable Definición de Competencia y de la Educación</a:t>
            </a:r>
            <a:endParaRPr lang="es-CO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6271780" y="2607001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000" dirty="0" smtClean="0"/>
              <a:t>1</a:t>
            </a:r>
            <a:endParaRPr lang="es-CO" sz="1000" dirty="0"/>
          </a:p>
        </p:txBody>
      </p:sp>
      <p:sp>
        <p:nvSpPr>
          <p:cNvPr id="20" name="CuadroTexto 19"/>
          <p:cNvSpPr txBox="1"/>
          <p:nvPr/>
        </p:nvSpPr>
        <p:spPr>
          <a:xfrm>
            <a:off x="4722167" y="2910374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000" dirty="0" smtClean="0"/>
              <a:t>2</a:t>
            </a:r>
            <a:endParaRPr lang="es-CO" sz="1000" dirty="0"/>
          </a:p>
        </p:txBody>
      </p:sp>
      <p:sp>
        <p:nvSpPr>
          <p:cNvPr id="23" name="CuadroTexto 22"/>
          <p:cNvSpPr txBox="1"/>
          <p:nvPr/>
        </p:nvSpPr>
        <p:spPr>
          <a:xfrm>
            <a:off x="5329238" y="-9298"/>
            <a:ext cx="5771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solidFill>
                  <a:schemeClr val="bg2">
                    <a:lumMod val="75000"/>
                  </a:schemeClr>
                </a:solidFill>
              </a:rPr>
              <a:t>Introducción | Problema | Hipótesis | </a:t>
            </a:r>
            <a:r>
              <a:rPr lang="es-CO" b="1" dirty="0" smtClean="0"/>
              <a:t>Propuesta</a:t>
            </a:r>
            <a:r>
              <a:rPr lang="es-CO" dirty="0" smtClean="0">
                <a:solidFill>
                  <a:schemeClr val="bg2">
                    <a:lumMod val="75000"/>
                  </a:schemeClr>
                </a:solidFill>
              </a:rPr>
              <a:t> | Avances </a:t>
            </a:r>
            <a:endParaRPr lang="es-CO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66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1621" y="80960"/>
            <a:ext cx="1427516" cy="124594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5" y="261938"/>
            <a:ext cx="604838" cy="6424612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 rot="16200000">
            <a:off x="-1453633" y="2886076"/>
            <a:ext cx="37382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4. PROPUESTA</a:t>
            </a:r>
            <a:endParaRPr lang="es-CO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700213" y="1629874"/>
            <a:ext cx="99912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400" dirty="0" smtClean="0"/>
              <a:t>Reto</a:t>
            </a:r>
            <a:endParaRPr lang="es-CO" sz="3400" dirty="0"/>
          </a:p>
        </p:txBody>
      </p:sp>
      <p:sp>
        <p:nvSpPr>
          <p:cNvPr id="11" name="Rectángulo 10"/>
          <p:cNvSpPr/>
          <p:nvPr/>
        </p:nvSpPr>
        <p:spPr>
          <a:xfrm>
            <a:off x="1154852" y="2380385"/>
            <a:ext cx="281939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s-CO" sz="2200" dirty="0" smtClean="0"/>
              <a:t>Búsqueda a partir del nivel de competencias</a:t>
            </a:r>
          </a:p>
        </p:txBody>
      </p:sp>
      <p:cxnSp>
        <p:nvCxnSpPr>
          <p:cNvPr id="15" name="Conector recto 14"/>
          <p:cNvCxnSpPr/>
          <p:nvPr/>
        </p:nvCxnSpPr>
        <p:spPr>
          <a:xfrm flipV="1">
            <a:off x="1154853" y="2271711"/>
            <a:ext cx="9575060" cy="142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4857759" y="1641225"/>
            <a:ext cx="157671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400" dirty="0" smtClean="0"/>
              <a:t>Brechas</a:t>
            </a:r>
            <a:endParaRPr lang="es-CO" sz="3400" dirty="0"/>
          </a:p>
        </p:txBody>
      </p:sp>
      <p:cxnSp>
        <p:nvCxnSpPr>
          <p:cNvPr id="18" name="Conector recto 17"/>
          <p:cNvCxnSpPr/>
          <p:nvPr/>
        </p:nvCxnSpPr>
        <p:spPr>
          <a:xfrm>
            <a:off x="3871909" y="1891851"/>
            <a:ext cx="0" cy="43517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uadroTexto 18"/>
          <p:cNvSpPr txBox="1"/>
          <p:nvPr/>
        </p:nvSpPr>
        <p:spPr>
          <a:xfrm>
            <a:off x="3929063" y="2500311"/>
            <a:ext cx="39147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200" dirty="0" smtClean="0"/>
              <a:t>No se incluye el nivel de competencias en los SR educativos</a:t>
            </a:r>
          </a:p>
          <a:p>
            <a:endParaRPr lang="es-CO" sz="2200" dirty="0"/>
          </a:p>
        </p:txBody>
      </p:sp>
      <p:cxnSp>
        <p:nvCxnSpPr>
          <p:cNvPr id="21" name="Conector recto 20"/>
          <p:cNvCxnSpPr/>
          <p:nvPr/>
        </p:nvCxnSpPr>
        <p:spPr>
          <a:xfrm>
            <a:off x="7072308" y="1902146"/>
            <a:ext cx="0" cy="43517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uadroTexto 21"/>
          <p:cNvSpPr txBox="1"/>
          <p:nvPr/>
        </p:nvSpPr>
        <p:spPr>
          <a:xfrm>
            <a:off x="8275013" y="1587011"/>
            <a:ext cx="157459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400" dirty="0" smtClean="0"/>
              <a:t>Aportes</a:t>
            </a:r>
            <a:endParaRPr lang="es-CO" sz="3400" dirty="0"/>
          </a:p>
        </p:txBody>
      </p:sp>
      <p:sp>
        <p:nvSpPr>
          <p:cNvPr id="2" name="CuadroTexto 1"/>
          <p:cNvSpPr txBox="1"/>
          <p:nvPr/>
        </p:nvSpPr>
        <p:spPr>
          <a:xfrm>
            <a:off x="7072313" y="2596333"/>
            <a:ext cx="50196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200" dirty="0" smtClean="0"/>
              <a:t>Método computacional para medir el nivel de cumplimiento de las competencias</a:t>
            </a:r>
            <a:endParaRPr lang="es-CO" sz="2200" dirty="0"/>
          </a:p>
        </p:txBody>
      </p:sp>
      <p:sp>
        <p:nvSpPr>
          <p:cNvPr id="14" name="CuadroTexto 13"/>
          <p:cNvSpPr txBox="1"/>
          <p:nvPr/>
        </p:nvSpPr>
        <p:spPr>
          <a:xfrm>
            <a:off x="5329238" y="-9298"/>
            <a:ext cx="5771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solidFill>
                  <a:schemeClr val="bg2">
                    <a:lumMod val="75000"/>
                  </a:schemeClr>
                </a:solidFill>
              </a:rPr>
              <a:t>Introducción | Problema | Hipótesis | </a:t>
            </a:r>
            <a:r>
              <a:rPr lang="es-CO" b="1" dirty="0" smtClean="0"/>
              <a:t>Propuesta</a:t>
            </a:r>
            <a:r>
              <a:rPr lang="es-CO" dirty="0" smtClean="0">
                <a:solidFill>
                  <a:schemeClr val="bg2">
                    <a:lumMod val="75000"/>
                  </a:schemeClr>
                </a:solidFill>
              </a:rPr>
              <a:t> | Avances </a:t>
            </a:r>
            <a:endParaRPr lang="es-CO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96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1621" y="80960"/>
            <a:ext cx="1427516" cy="124594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5" y="261938"/>
            <a:ext cx="604838" cy="6424612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 rot="16200000">
            <a:off x="-1453633" y="2886076"/>
            <a:ext cx="37382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4. PROPUESTA</a:t>
            </a:r>
            <a:endParaRPr lang="es-CO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043113" y="1258401"/>
            <a:ext cx="99912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400" dirty="0" smtClean="0"/>
              <a:t>Reto</a:t>
            </a:r>
            <a:endParaRPr lang="es-CO" sz="3400" dirty="0"/>
          </a:p>
        </p:txBody>
      </p:sp>
      <p:sp>
        <p:nvSpPr>
          <p:cNvPr id="11" name="Rectángulo 10"/>
          <p:cNvSpPr/>
          <p:nvPr/>
        </p:nvSpPr>
        <p:spPr>
          <a:xfrm>
            <a:off x="1497753" y="2008912"/>
            <a:ext cx="25313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s-CO" sz="2200" dirty="0" smtClean="0"/>
              <a:t>Sobre oferta de contenidos de </a:t>
            </a:r>
            <a:r>
              <a:rPr lang="es-CO" sz="2200" dirty="0" err="1" smtClean="0"/>
              <a:t>VoD</a:t>
            </a:r>
            <a:endParaRPr lang="es-CO" sz="2200" dirty="0" smtClean="0"/>
          </a:p>
        </p:txBody>
      </p:sp>
      <p:cxnSp>
        <p:nvCxnSpPr>
          <p:cNvPr id="15" name="Conector recto 14"/>
          <p:cNvCxnSpPr/>
          <p:nvPr/>
        </p:nvCxnSpPr>
        <p:spPr>
          <a:xfrm flipV="1">
            <a:off x="1497753" y="1900238"/>
            <a:ext cx="9575060" cy="142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4943480" y="1212602"/>
            <a:ext cx="157671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400" dirty="0" smtClean="0"/>
              <a:t>Brechas</a:t>
            </a:r>
            <a:endParaRPr lang="es-CO" sz="3400" dirty="0"/>
          </a:p>
        </p:txBody>
      </p:sp>
      <p:cxnSp>
        <p:nvCxnSpPr>
          <p:cNvPr id="18" name="Conector recto 17"/>
          <p:cNvCxnSpPr/>
          <p:nvPr/>
        </p:nvCxnSpPr>
        <p:spPr>
          <a:xfrm>
            <a:off x="4129088" y="1520378"/>
            <a:ext cx="0" cy="43517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uadroTexto 18"/>
          <p:cNvSpPr txBox="1"/>
          <p:nvPr/>
        </p:nvSpPr>
        <p:spPr>
          <a:xfrm>
            <a:off x="4329113" y="2128838"/>
            <a:ext cx="340042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200" dirty="0" smtClean="0"/>
              <a:t>1. No hay un razonamiento centrado en competencias</a:t>
            </a:r>
          </a:p>
          <a:p>
            <a:endParaRPr lang="es-CO" sz="2200" dirty="0" smtClean="0"/>
          </a:p>
          <a:p>
            <a:r>
              <a:rPr lang="es-CO" sz="2200" dirty="0" smtClean="0"/>
              <a:t>2. Técnicas centradas en valoraciones</a:t>
            </a:r>
          </a:p>
          <a:p>
            <a:endParaRPr lang="es-CO" sz="2200" dirty="0"/>
          </a:p>
          <a:p>
            <a:endParaRPr lang="es-CO" sz="2200" dirty="0" smtClean="0"/>
          </a:p>
          <a:p>
            <a:endParaRPr lang="es-CO" sz="2200" dirty="0"/>
          </a:p>
        </p:txBody>
      </p:sp>
      <p:cxnSp>
        <p:nvCxnSpPr>
          <p:cNvPr id="21" name="Conector recto 20"/>
          <p:cNvCxnSpPr/>
          <p:nvPr/>
        </p:nvCxnSpPr>
        <p:spPr>
          <a:xfrm>
            <a:off x="7615238" y="1520378"/>
            <a:ext cx="0" cy="43517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uadroTexto 21"/>
          <p:cNvSpPr txBox="1"/>
          <p:nvPr/>
        </p:nvSpPr>
        <p:spPr>
          <a:xfrm>
            <a:off x="8617913" y="1215538"/>
            <a:ext cx="157459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400" dirty="0" smtClean="0"/>
              <a:t>Aportes</a:t>
            </a:r>
            <a:endParaRPr lang="es-CO" sz="3400" dirty="0"/>
          </a:p>
        </p:txBody>
      </p:sp>
      <p:sp>
        <p:nvSpPr>
          <p:cNvPr id="23" name="CuadroTexto 22"/>
          <p:cNvSpPr txBox="1"/>
          <p:nvPr/>
        </p:nvSpPr>
        <p:spPr>
          <a:xfrm>
            <a:off x="7900988" y="2128838"/>
            <a:ext cx="424814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200" dirty="0" smtClean="0"/>
              <a:t>Filtro basado en razonamiento sobre la ontología y el nivel de cumplimiento</a:t>
            </a:r>
            <a:endParaRPr lang="es-CO" sz="2200" dirty="0"/>
          </a:p>
        </p:txBody>
      </p:sp>
      <p:sp>
        <p:nvSpPr>
          <p:cNvPr id="14" name="CuadroTexto 13"/>
          <p:cNvSpPr txBox="1"/>
          <p:nvPr/>
        </p:nvSpPr>
        <p:spPr>
          <a:xfrm>
            <a:off x="5329238" y="-9298"/>
            <a:ext cx="5771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solidFill>
                  <a:schemeClr val="bg2">
                    <a:lumMod val="75000"/>
                  </a:schemeClr>
                </a:solidFill>
              </a:rPr>
              <a:t>Introducción | Problema | Hipótesis | </a:t>
            </a:r>
            <a:r>
              <a:rPr lang="es-CO" b="1" dirty="0" smtClean="0"/>
              <a:t>Propuesta </a:t>
            </a:r>
            <a:r>
              <a:rPr lang="es-CO" dirty="0" smtClean="0">
                <a:solidFill>
                  <a:schemeClr val="bg2">
                    <a:lumMod val="75000"/>
                  </a:schemeClr>
                </a:solidFill>
              </a:rPr>
              <a:t>| Avances </a:t>
            </a:r>
            <a:endParaRPr lang="es-CO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25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1621" y="80960"/>
            <a:ext cx="1427516" cy="124594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5" y="261938"/>
            <a:ext cx="604838" cy="6424612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 rot="16200000">
            <a:off x="-1453633" y="2886076"/>
            <a:ext cx="37382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4. PROPUESTA</a:t>
            </a:r>
            <a:endParaRPr lang="es-CO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4" name="Conector recto 13"/>
          <p:cNvCxnSpPr/>
          <p:nvPr/>
        </p:nvCxnSpPr>
        <p:spPr>
          <a:xfrm flipV="1">
            <a:off x="1028700" y="2562619"/>
            <a:ext cx="6665549" cy="14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1271593" y="2129773"/>
            <a:ext cx="23514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b="1" dirty="0" smtClean="0"/>
              <a:t>Objetivo General</a:t>
            </a:r>
            <a:endParaRPr lang="es-CO" sz="2400" b="1" dirty="0"/>
          </a:p>
        </p:txBody>
      </p:sp>
      <p:sp>
        <p:nvSpPr>
          <p:cNvPr id="3" name="Rectángulo 2"/>
          <p:cNvSpPr/>
          <p:nvPr/>
        </p:nvSpPr>
        <p:spPr>
          <a:xfrm>
            <a:off x="1257305" y="2930268"/>
            <a:ext cx="958690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Proponer un sistema de recomendaciones de contenidos educativos de </a:t>
            </a:r>
            <a:r>
              <a:rPr lang="es-CO" sz="2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VoD</a:t>
            </a:r>
            <a:r>
              <a:rPr lang="es-CO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centrado en las necesidades en torno a las competencias educativas</a:t>
            </a:r>
            <a:endParaRPr lang="es-CO" sz="23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5329238" y="-9298"/>
            <a:ext cx="5771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solidFill>
                  <a:schemeClr val="bg2">
                    <a:lumMod val="75000"/>
                  </a:schemeClr>
                </a:solidFill>
              </a:rPr>
              <a:t>Introducción | Problema | Hipótesis | </a:t>
            </a:r>
            <a:r>
              <a:rPr lang="es-CO" b="1" dirty="0" smtClean="0"/>
              <a:t>Propuesta</a:t>
            </a:r>
            <a:r>
              <a:rPr lang="es-CO" dirty="0" smtClean="0">
                <a:solidFill>
                  <a:schemeClr val="bg2">
                    <a:lumMod val="75000"/>
                  </a:schemeClr>
                </a:solidFill>
              </a:rPr>
              <a:t> | Avances </a:t>
            </a:r>
            <a:endParaRPr lang="es-CO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50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1621" y="80960"/>
            <a:ext cx="1427516" cy="124594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5" y="261938"/>
            <a:ext cx="604838" cy="6424612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 rot="16200000">
            <a:off x="-1453633" y="2886076"/>
            <a:ext cx="37382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4. PROPUESTA</a:t>
            </a:r>
            <a:endParaRPr lang="es-CO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7" name="Conector recto 16"/>
          <p:cNvCxnSpPr/>
          <p:nvPr/>
        </p:nvCxnSpPr>
        <p:spPr>
          <a:xfrm flipV="1">
            <a:off x="1070692" y="1117753"/>
            <a:ext cx="6665549" cy="14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adroTexto 19"/>
          <p:cNvSpPr txBox="1"/>
          <p:nvPr/>
        </p:nvSpPr>
        <p:spPr>
          <a:xfrm>
            <a:off x="1227860" y="656327"/>
            <a:ext cx="2864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b="1" dirty="0" smtClean="0"/>
              <a:t>Objetivos específicos</a:t>
            </a:r>
            <a:endParaRPr lang="es-CO" sz="2400" b="1" dirty="0"/>
          </a:p>
        </p:txBody>
      </p:sp>
      <p:sp>
        <p:nvSpPr>
          <p:cNvPr id="4" name="Rectángulo 3"/>
          <p:cNvSpPr/>
          <p:nvPr/>
        </p:nvSpPr>
        <p:spPr>
          <a:xfrm>
            <a:off x="1227860" y="2182721"/>
            <a:ext cx="1038296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1800"/>
              </a:spcAft>
              <a:buFont typeface="+mj-lt"/>
              <a:buAutoNum type="arabicPeriod"/>
            </a:pPr>
            <a:r>
              <a:rPr lang="es-CO" sz="2200" dirty="0">
                <a:ea typeface="Calibri" panose="020F0502020204030204" pitchFamily="34" charset="0"/>
                <a:cs typeface="Times New Roman" panose="02020603050405020304" pitchFamily="18" charset="0"/>
              </a:rPr>
              <a:t>Adaptar uno o más esquemas de metadatos para la descripción de contenidos educativos de </a:t>
            </a:r>
            <a:r>
              <a:rPr lang="es-CO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VoD</a:t>
            </a:r>
            <a:r>
              <a:rPr lang="es-CO" sz="2200" dirty="0">
                <a:ea typeface="Calibri" panose="020F0502020204030204" pitchFamily="34" charset="0"/>
                <a:cs typeface="Times New Roman" panose="02020603050405020304" pitchFamily="18" charset="0"/>
              </a:rPr>
              <a:t> en torno a las </a:t>
            </a:r>
            <a:r>
              <a:rPr lang="es-CO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competencias</a:t>
            </a:r>
          </a:p>
          <a:p>
            <a:pPr lvl="0" algn="just">
              <a:spcAft>
                <a:spcPts val="1800"/>
              </a:spcAft>
            </a:pPr>
            <a:endParaRPr lang="es-CO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7188" lvl="0" indent="-357188" algn="just">
              <a:spcAft>
                <a:spcPts val="1800"/>
              </a:spcAft>
            </a:pPr>
            <a:r>
              <a:rPr lang="es-CO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2. Diseñar </a:t>
            </a:r>
            <a:r>
              <a:rPr lang="es-CO" sz="2200" dirty="0">
                <a:ea typeface="Calibri" panose="020F0502020204030204" pitchFamily="34" charset="0"/>
                <a:cs typeface="Times New Roman" panose="02020603050405020304" pitchFamily="18" charset="0"/>
              </a:rPr>
              <a:t>una representación del conocimiento basada en Ontologías que describa las relaciones entre las competencias educativas y los contenidos de </a:t>
            </a:r>
            <a:r>
              <a:rPr lang="es-CO" sz="22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VoD</a:t>
            </a:r>
            <a:endParaRPr lang="es-CO" sz="22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1800"/>
              </a:spcAft>
            </a:pPr>
            <a:endParaRPr lang="es-CO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7188" lvl="0" indent="-357188" algn="just">
              <a:spcAft>
                <a:spcPts val="1800"/>
              </a:spcAft>
            </a:pPr>
            <a:r>
              <a:rPr lang="es-CO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3. Proveer </a:t>
            </a:r>
            <a:r>
              <a:rPr lang="es-CO" sz="2200" dirty="0">
                <a:ea typeface="Calibri" panose="020F0502020204030204" pitchFamily="34" charset="0"/>
                <a:cs typeface="Times New Roman" panose="02020603050405020304" pitchFamily="18" charset="0"/>
              </a:rPr>
              <a:t>un método computacional basado en técnicas cualitativas para la identificación del nivel de cumplimiento de las competencias individuales a partir de las actividades de </a:t>
            </a:r>
            <a:r>
              <a:rPr lang="es-CO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evaluación</a:t>
            </a:r>
            <a:endParaRPr lang="es-CO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5329238" y="-9298"/>
            <a:ext cx="5771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solidFill>
                  <a:schemeClr val="bg2">
                    <a:lumMod val="75000"/>
                  </a:schemeClr>
                </a:solidFill>
              </a:rPr>
              <a:t>Introducción | Problema | Hipótesis | </a:t>
            </a:r>
            <a:r>
              <a:rPr lang="es-CO" b="1" dirty="0" smtClean="0"/>
              <a:t>Propuesta </a:t>
            </a:r>
            <a:r>
              <a:rPr lang="es-CO" dirty="0" smtClean="0">
                <a:solidFill>
                  <a:schemeClr val="bg2">
                    <a:lumMod val="75000"/>
                  </a:schemeClr>
                </a:solidFill>
              </a:rPr>
              <a:t>| Avances </a:t>
            </a:r>
            <a:endParaRPr lang="es-CO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51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1621" y="80960"/>
            <a:ext cx="1427516" cy="124594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5" y="261938"/>
            <a:ext cx="604838" cy="6424612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 rot="16200000">
            <a:off x="-1453633" y="2886076"/>
            <a:ext cx="37382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4. PROPUESTA</a:t>
            </a:r>
            <a:endParaRPr lang="es-CO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7" name="Conector recto 16"/>
          <p:cNvCxnSpPr/>
          <p:nvPr/>
        </p:nvCxnSpPr>
        <p:spPr>
          <a:xfrm flipV="1">
            <a:off x="1070692" y="1117753"/>
            <a:ext cx="6665549" cy="14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adroTexto 19"/>
          <p:cNvSpPr txBox="1"/>
          <p:nvPr/>
        </p:nvSpPr>
        <p:spPr>
          <a:xfrm>
            <a:off x="1227860" y="656327"/>
            <a:ext cx="2864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b="1" dirty="0" smtClean="0"/>
              <a:t>Objetivos específicos</a:t>
            </a:r>
            <a:endParaRPr lang="es-CO" sz="2400" b="1" dirty="0"/>
          </a:p>
        </p:txBody>
      </p:sp>
      <p:sp>
        <p:nvSpPr>
          <p:cNvPr id="4" name="Rectángulo 3"/>
          <p:cNvSpPr/>
          <p:nvPr/>
        </p:nvSpPr>
        <p:spPr>
          <a:xfrm>
            <a:off x="1227860" y="2455362"/>
            <a:ext cx="103829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lvl="0" indent="-357188" algn="just">
              <a:spcAft>
                <a:spcPts val="1800"/>
              </a:spcAft>
            </a:pPr>
            <a:r>
              <a:rPr lang="es-CO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3. Diseñar </a:t>
            </a:r>
            <a:r>
              <a:rPr lang="es-CO" sz="2200" dirty="0">
                <a:ea typeface="Calibri" panose="020F0502020204030204" pitchFamily="34" charset="0"/>
                <a:cs typeface="Times New Roman" panose="02020603050405020304" pitchFamily="18" charset="0"/>
              </a:rPr>
              <a:t>un filtro de recomendación de contenidos educativos de </a:t>
            </a:r>
            <a:r>
              <a:rPr lang="es-CO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VoD</a:t>
            </a:r>
            <a:r>
              <a:rPr lang="es-CO" sz="2200" dirty="0">
                <a:ea typeface="Calibri" panose="020F0502020204030204" pitchFamily="34" charset="0"/>
                <a:cs typeface="Times New Roman" panose="02020603050405020304" pitchFamily="18" charset="0"/>
              </a:rPr>
              <a:t> a partir de un razonamiento basado en la representación de conocimiento y el nivel de cumplimiento de las competencias </a:t>
            </a:r>
            <a:r>
              <a:rPr lang="es-CO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individuales</a:t>
            </a:r>
          </a:p>
          <a:p>
            <a:pPr lvl="0" algn="just">
              <a:spcAft>
                <a:spcPts val="1800"/>
              </a:spcAft>
            </a:pPr>
            <a:endParaRPr lang="es-CO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7188" lvl="0" indent="-357188" algn="just">
              <a:spcAft>
                <a:spcPts val="1800"/>
              </a:spcAft>
            </a:pPr>
            <a:r>
              <a:rPr lang="es-CO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4. Evaluar </a:t>
            </a:r>
            <a:r>
              <a:rPr lang="es-CO" sz="2200" dirty="0">
                <a:ea typeface="Calibri" panose="020F0502020204030204" pitchFamily="34" charset="0"/>
                <a:cs typeface="Times New Roman" panose="02020603050405020304" pitchFamily="18" charset="0"/>
              </a:rPr>
              <a:t>experimental y comparativamente la exactitud de las recomendaciones, considerando un grupo de competencias de un área de conocimiento </a:t>
            </a:r>
            <a:r>
              <a:rPr lang="es-CO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específica </a:t>
            </a:r>
            <a:endParaRPr lang="es-CO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5329238" y="-9298"/>
            <a:ext cx="5771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solidFill>
                  <a:schemeClr val="bg2">
                    <a:lumMod val="75000"/>
                  </a:schemeClr>
                </a:solidFill>
              </a:rPr>
              <a:t>Introducción | Problema | Hipótesis | </a:t>
            </a:r>
            <a:r>
              <a:rPr lang="es-CO" b="1" dirty="0" smtClean="0"/>
              <a:t>Propuesta</a:t>
            </a:r>
            <a:r>
              <a:rPr lang="es-CO" dirty="0" smtClean="0">
                <a:solidFill>
                  <a:schemeClr val="bg2">
                    <a:lumMod val="75000"/>
                  </a:schemeClr>
                </a:solidFill>
              </a:rPr>
              <a:t> | Avances </a:t>
            </a:r>
            <a:endParaRPr lang="es-CO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68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1621" y="80960"/>
            <a:ext cx="1427516" cy="124594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5" y="261938"/>
            <a:ext cx="604838" cy="6424612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714505" y="1824335"/>
            <a:ext cx="94500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400"/>
              </a:spcAft>
            </a:pPr>
            <a:r>
              <a:rPr lang="es-CO" sz="2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Adaptar uno o más esquemas de metadatos para la descripción de contenidos educativos de </a:t>
            </a:r>
            <a:r>
              <a:rPr lang="es-CO" sz="22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VoD</a:t>
            </a:r>
            <a:r>
              <a:rPr lang="es-CO" sz="2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en torno a las competencias</a:t>
            </a:r>
            <a:endParaRPr lang="es-CO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1438788" y="872638"/>
            <a:ext cx="3863173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400" dirty="0" smtClean="0"/>
              <a:t>Objetivo específico 1</a:t>
            </a:r>
            <a:endParaRPr lang="es-CO" sz="3400" dirty="0"/>
          </a:p>
        </p:txBody>
      </p:sp>
      <p:sp>
        <p:nvSpPr>
          <p:cNvPr id="10" name="CuadroTexto 9"/>
          <p:cNvSpPr txBox="1"/>
          <p:nvPr/>
        </p:nvSpPr>
        <p:spPr>
          <a:xfrm rot="16200000">
            <a:off x="-2576599" y="2886076"/>
            <a:ext cx="59842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5. AVANCES: Objetivo 1</a:t>
            </a:r>
            <a:endParaRPr lang="es-CO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1" name="Conector recto 10"/>
          <p:cNvCxnSpPr/>
          <p:nvPr/>
        </p:nvCxnSpPr>
        <p:spPr>
          <a:xfrm flipV="1">
            <a:off x="1028700" y="1400180"/>
            <a:ext cx="6665549" cy="14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/>
          <p:cNvSpPr txBox="1"/>
          <p:nvPr/>
        </p:nvSpPr>
        <p:spPr>
          <a:xfrm>
            <a:off x="1714505" y="4832929"/>
            <a:ext cx="79399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200" b="1" dirty="0" smtClean="0"/>
              <a:t>Metadatos descriptivos: </a:t>
            </a:r>
            <a:r>
              <a:rPr lang="es-CO" sz="2200" dirty="0" smtClean="0"/>
              <a:t>descripción e identificación de recursos [3]</a:t>
            </a:r>
            <a:endParaRPr lang="es-CO" sz="2200" dirty="0"/>
          </a:p>
        </p:txBody>
      </p:sp>
      <p:sp>
        <p:nvSpPr>
          <p:cNvPr id="7" name="CuadroTexto 6"/>
          <p:cNvSpPr txBox="1"/>
          <p:nvPr/>
        </p:nvSpPr>
        <p:spPr>
          <a:xfrm>
            <a:off x="1714505" y="3747078"/>
            <a:ext cx="94500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200" b="1" dirty="0" smtClean="0"/>
              <a:t>Esquema </a:t>
            </a:r>
            <a:r>
              <a:rPr lang="es-CO" sz="2200" b="1" dirty="0"/>
              <a:t>de metadatos: </a:t>
            </a:r>
            <a:r>
              <a:rPr lang="es-CO" sz="2200" dirty="0" smtClean="0"/>
              <a:t>plan </a:t>
            </a:r>
            <a:r>
              <a:rPr lang="es-CO" sz="2200" dirty="0"/>
              <a:t>lógico que muestra las relaciones entre los distintos elementos del conjunto de </a:t>
            </a:r>
            <a:r>
              <a:rPr lang="es-CO" sz="2200" dirty="0" smtClean="0"/>
              <a:t>metadatos [2]</a:t>
            </a:r>
            <a:endParaRPr lang="es-CO" sz="22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5329238" y="-9298"/>
            <a:ext cx="5771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solidFill>
                  <a:schemeClr val="bg2">
                    <a:lumMod val="75000"/>
                  </a:schemeClr>
                </a:solidFill>
              </a:rPr>
              <a:t>Introducción | Problema | Hipótesis | </a:t>
            </a:r>
            <a:r>
              <a:rPr lang="es-CO" b="1" dirty="0" smtClean="0"/>
              <a:t>Propuesta</a:t>
            </a:r>
            <a:r>
              <a:rPr lang="es-CO" dirty="0" smtClean="0">
                <a:solidFill>
                  <a:schemeClr val="bg2">
                    <a:lumMod val="75000"/>
                  </a:schemeClr>
                </a:solidFill>
              </a:rPr>
              <a:t> | Avances </a:t>
            </a:r>
            <a:endParaRPr lang="es-CO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75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1621" y="80960"/>
            <a:ext cx="1427516" cy="124594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5" y="261938"/>
            <a:ext cx="604838" cy="6424612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028700" y="969293"/>
            <a:ext cx="945002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400"/>
              </a:spcAft>
            </a:pPr>
            <a:r>
              <a:rPr lang="es-CO" sz="22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Metodología</a:t>
            </a:r>
            <a:endParaRPr lang="es-CO" sz="22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2619" y="2367663"/>
            <a:ext cx="7032856" cy="2967782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 rot="16200000">
            <a:off x="-2576599" y="2886076"/>
            <a:ext cx="59842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5. AVANCES: Objetivo 1</a:t>
            </a:r>
            <a:endParaRPr lang="es-CO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1" name="Conector recto 10"/>
          <p:cNvCxnSpPr/>
          <p:nvPr/>
        </p:nvCxnSpPr>
        <p:spPr>
          <a:xfrm flipV="1">
            <a:off x="1028700" y="1400180"/>
            <a:ext cx="6665549" cy="14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/>
          <p:cNvSpPr txBox="1"/>
          <p:nvPr/>
        </p:nvSpPr>
        <p:spPr>
          <a:xfrm>
            <a:off x="8194311" y="5335445"/>
            <a:ext cx="1643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Con base en [4]</a:t>
            </a:r>
            <a:endParaRPr lang="es-CO" dirty="0"/>
          </a:p>
        </p:txBody>
      </p:sp>
      <p:sp>
        <p:nvSpPr>
          <p:cNvPr id="9" name="CuadroTexto 8"/>
          <p:cNvSpPr txBox="1"/>
          <p:nvPr/>
        </p:nvSpPr>
        <p:spPr>
          <a:xfrm>
            <a:off x="5329238" y="-9298"/>
            <a:ext cx="5764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solidFill>
                  <a:schemeClr val="bg2">
                    <a:lumMod val="75000"/>
                  </a:schemeClr>
                </a:solidFill>
              </a:rPr>
              <a:t>Introducción | Problema | Hipótesis | Propuesta | </a:t>
            </a:r>
            <a:r>
              <a:rPr lang="es-CO" b="1" dirty="0" smtClean="0"/>
              <a:t>Avances</a:t>
            </a:r>
            <a:r>
              <a:rPr lang="es-CO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endParaRPr lang="es-CO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02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1621" y="80960"/>
            <a:ext cx="1427516" cy="124594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5" y="261938"/>
            <a:ext cx="604838" cy="6424612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695455" y="1844771"/>
            <a:ext cx="945002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400"/>
              </a:spcAft>
            </a:pPr>
            <a:endParaRPr lang="es-CO" sz="2200" b="1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400"/>
              </a:spcAft>
              <a:buFont typeface="+mj-lt"/>
              <a:buAutoNum type="arabicPeriod"/>
            </a:pPr>
            <a:r>
              <a:rPr lang="es-CO" sz="2200" dirty="0">
                <a:ea typeface="Calibri" panose="020F0502020204030204" pitchFamily="34" charset="0"/>
                <a:cs typeface="Times New Roman" panose="02020603050405020304" pitchFamily="18" charset="0"/>
              </a:rPr>
              <a:t>Están compuestas por: una habilidad + conocimiento teórico + </a:t>
            </a:r>
            <a:r>
              <a:rPr lang="es-CO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actitud</a:t>
            </a:r>
          </a:p>
          <a:p>
            <a:pPr algn="just">
              <a:spcAft>
                <a:spcPts val="400"/>
              </a:spcAft>
            </a:pPr>
            <a:endParaRPr lang="es-CO" sz="22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400"/>
              </a:spcAft>
            </a:pPr>
            <a:endParaRPr lang="es-CO" sz="2200" b="1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 rot="16200000">
            <a:off x="-2576599" y="2886076"/>
            <a:ext cx="59842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5. AVANCES: Objetivo 1</a:t>
            </a:r>
            <a:endParaRPr lang="es-CO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695455" y="3965860"/>
            <a:ext cx="14335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200" dirty="0" smtClean="0"/>
              <a:t>Interpreto</a:t>
            </a:r>
            <a:endParaRPr lang="es-CO" sz="2200" dirty="0"/>
          </a:p>
        </p:txBody>
      </p:sp>
      <p:sp>
        <p:nvSpPr>
          <p:cNvPr id="9" name="Rectángulo 8"/>
          <p:cNvSpPr/>
          <p:nvPr/>
        </p:nvSpPr>
        <p:spPr>
          <a:xfrm>
            <a:off x="4250957" y="3972762"/>
            <a:ext cx="6096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sz="2200" dirty="0"/>
              <a:t>las fracciones en diferentes contextos: situaciones de medición, relaciones parte todo, cociente, razones y proporciones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1695455" y="3496750"/>
            <a:ext cx="12650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200" dirty="0" smtClean="0">
                <a:solidFill>
                  <a:srgbClr val="FF0000"/>
                </a:solidFill>
              </a:rPr>
              <a:t>Habilidad</a:t>
            </a:r>
            <a:endParaRPr lang="es-CO" sz="2200" dirty="0">
              <a:solidFill>
                <a:srgbClr val="FF0000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4194591" y="3542461"/>
            <a:ext cx="265374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200" dirty="0" smtClean="0">
                <a:solidFill>
                  <a:srgbClr val="00B050"/>
                </a:solidFill>
              </a:rPr>
              <a:t>Conocimiento teórico</a:t>
            </a:r>
            <a:endParaRPr lang="es-CO" sz="2200" dirty="0">
              <a:solidFill>
                <a:srgbClr val="00B050"/>
              </a:solidFill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1128718" y="1028565"/>
            <a:ext cx="945002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400"/>
              </a:spcAft>
            </a:pPr>
            <a:r>
              <a:rPr lang="es-CO" sz="22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Características de las competencias</a:t>
            </a:r>
          </a:p>
        </p:txBody>
      </p:sp>
      <p:cxnSp>
        <p:nvCxnSpPr>
          <p:cNvPr id="15" name="Conector recto 14"/>
          <p:cNvCxnSpPr/>
          <p:nvPr/>
        </p:nvCxnSpPr>
        <p:spPr>
          <a:xfrm flipV="1">
            <a:off x="1028700" y="1400180"/>
            <a:ext cx="6665549" cy="14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5329238" y="-9298"/>
            <a:ext cx="5764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solidFill>
                  <a:schemeClr val="bg2">
                    <a:lumMod val="75000"/>
                  </a:schemeClr>
                </a:solidFill>
              </a:rPr>
              <a:t>Introducción | Problema | Hipótesis | Propuesta | </a:t>
            </a:r>
            <a:r>
              <a:rPr lang="es-CO" b="1" dirty="0" smtClean="0"/>
              <a:t>Avances</a:t>
            </a:r>
            <a:r>
              <a:rPr lang="es-CO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endParaRPr lang="es-CO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9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1621" y="80960"/>
            <a:ext cx="1427516" cy="124594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5" y="261938"/>
            <a:ext cx="604838" cy="6424612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128718" y="1028565"/>
            <a:ext cx="945002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400"/>
              </a:spcAft>
            </a:pPr>
            <a:r>
              <a:rPr lang="es-CO" sz="22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Características de las competencias</a:t>
            </a:r>
          </a:p>
        </p:txBody>
      </p:sp>
      <p:sp>
        <p:nvSpPr>
          <p:cNvPr id="10" name="CuadroTexto 9"/>
          <p:cNvSpPr txBox="1"/>
          <p:nvPr/>
        </p:nvSpPr>
        <p:spPr>
          <a:xfrm rot="16200000">
            <a:off x="-2576599" y="2886076"/>
            <a:ext cx="59842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5. AVANCES: Objetivo 1</a:t>
            </a:r>
            <a:endParaRPr lang="es-CO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1" name="Conector recto 10"/>
          <p:cNvCxnSpPr/>
          <p:nvPr/>
        </p:nvCxnSpPr>
        <p:spPr>
          <a:xfrm flipV="1">
            <a:off x="1028700" y="1400180"/>
            <a:ext cx="6665549" cy="14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ángulo 2"/>
          <p:cNvSpPr/>
          <p:nvPr/>
        </p:nvSpPr>
        <p:spPr>
          <a:xfrm>
            <a:off x="1714505" y="2191484"/>
            <a:ext cx="6096000" cy="54771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>
              <a:lnSpc>
                <a:spcPct val="150000"/>
              </a:lnSpc>
              <a:spcAft>
                <a:spcPts val="400"/>
              </a:spcAft>
            </a:pPr>
            <a:r>
              <a:rPr lang="es-CO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2.    Estructura </a:t>
            </a:r>
            <a:r>
              <a:rPr lang="es-CO" sz="2200" dirty="0">
                <a:ea typeface="Calibri" panose="020F0502020204030204" pitchFamily="34" charset="0"/>
                <a:cs typeface="Times New Roman" panose="02020603050405020304" pitchFamily="18" charset="0"/>
              </a:rPr>
              <a:t>en árbol: básicas – </a:t>
            </a:r>
            <a:r>
              <a:rPr lang="es-CO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específicas</a:t>
            </a:r>
          </a:p>
        </p:txBody>
      </p:sp>
      <p:sp>
        <p:nvSpPr>
          <p:cNvPr id="4" name="Rectángulo 3"/>
          <p:cNvSpPr/>
          <p:nvPr/>
        </p:nvSpPr>
        <p:spPr>
          <a:xfrm>
            <a:off x="3479916" y="3686673"/>
            <a:ext cx="64616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 smtClean="0"/>
              <a:t>Interpreto </a:t>
            </a:r>
            <a:r>
              <a:rPr lang="es-CO" dirty="0"/>
              <a:t>las fracciones en diferentes contextos: situaciones de medición, relaciones parte todo, cociente, razones y proporciones</a:t>
            </a:r>
          </a:p>
          <a:p>
            <a:r>
              <a:rPr lang="es-CO" dirty="0" smtClean="0"/>
              <a:t> </a:t>
            </a:r>
            <a:endParaRPr lang="es-CO" dirty="0"/>
          </a:p>
        </p:txBody>
      </p:sp>
      <p:sp>
        <p:nvSpPr>
          <p:cNvPr id="14" name="CuadroTexto 13"/>
          <p:cNvSpPr txBox="1"/>
          <p:nvPr/>
        </p:nvSpPr>
        <p:spPr>
          <a:xfrm>
            <a:off x="3174825" y="4828815"/>
            <a:ext cx="28474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Expreso las medidas de objetos de mi salón a través de fracciones</a:t>
            </a:r>
            <a:endParaRPr lang="es-CO" dirty="0"/>
          </a:p>
        </p:txBody>
      </p:sp>
      <p:sp>
        <p:nvSpPr>
          <p:cNvPr id="15" name="CuadroTexto 14"/>
          <p:cNvSpPr txBox="1"/>
          <p:nvPr/>
        </p:nvSpPr>
        <p:spPr>
          <a:xfrm>
            <a:off x="6760281" y="4828815"/>
            <a:ext cx="21623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Comparo diferentes medidas en fracciones</a:t>
            </a:r>
            <a:endParaRPr lang="es-CO" dirty="0"/>
          </a:p>
        </p:txBody>
      </p:sp>
      <p:cxnSp>
        <p:nvCxnSpPr>
          <p:cNvPr id="24" name="Conector recto de flecha 23"/>
          <p:cNvCxnSpPr>
            <a:endCxn id="14" idx="0"/>
          </p:cNvCxnSpPr>
          <p:nvPr/>
        </p:nvCxnSpPr>
        <p:spPr>
          <a:xfrm flipH="1">
            <a:off x="4598556" y="4383750"/>
            <a:ext cx="1721134" cy="4450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/>
          <p:cNvCxnSpPr>
            <a:endCxn id="15" idx="0"/>
          </p:cNvCxnSpPr>
          <p:nvPr/>
        </p:nvCxnSpPr>
        <p:spPr>
          <a:xfrm>
            <a:off x="6319690" y="4383750"/>
            <a:ext cx="1521775" cy="4450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adroTexto 12"/>
          <p:cNvSpPr txBox="1"/>
          <p:nvPr/>
        </p:nvSpPr>
        <p:spPr>
          <a:xfrm>
            <a:off x="5329238" y="-9298"/>
            <a:ext cx="5764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solidFill>
                  <a:schemeClr val="bg2">
                    <a:lumMod val="75000"/>
                  </a:schemeClr>
                </a:solidFill>
              </a:rPr>
              <a:t>Introducción | Problema | Hipótesis | Propuesta | </a:t>
            </a:r>
            <a:r>
              <a:rPr lang="es-CO" b="1" dirty="0" smtClean="0"/>
              <a:t>Avances</a:t>
            </a:r>
            <a:r>
              <a:rPr lang="es-CO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endParaRPr lang="es-CO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14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1621" y="80960"/>
            <a:ext cx="1427516" cy="124594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5" y="261938"/>
            <a:ext cx="604838" cy="6424612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 rot="16200000">
            <a:off x="-758508" y="3028956"/>
            <a:ext cx="23480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AGENDA</a:t>
            </a:r>
            <a:endParaRPr lang="es-CO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271593" y="1326906"/>
            <a:ext cx="2632644" cy="44208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200000"/>
              </a:lnSpc>
              <a:buAutoNum type="arabicPeriod"/>
            </a:pPr>
            <a:r>
              <a:rPr lang="es-CO" sz="2400" dirty="0" smtClean="0"/>
              <a:t>INTRODUCCIÓN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s-CO" sz="2400" dirty="0" smtClean="0"/>
              <a:t>PROBLEMA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s-CO" sz="2400" dirty="0" smtClean="0"/>
              <a:t>HIPÓTESIS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s-CO" sz="2400" dirty="0" smtClean="0"/>
              <a:t>PROPUESTA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s-CO" sz="2400" dirty="0" smtClean="0"/>
              <a:t>AVANCES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304792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1621" y="80960"/>
            <a:ext cx="1427516" cy="124594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5" y="261938"/>
            <a:ext cx="604838" cy="6424612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 rot="16200000">
            <a:off x="-2576599" y="2886076"/>
            <a:ext cx="59842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5. AVANCES: Objetivo 1</a:t>
            </a:r>
            <a:endParaRPr lang="es-CO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598249" y="1870396"/>
            <a:ext cx="6096000" cy="222509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>
              <a:lnSpc>
                <a:spcPct val="150000"/>
              </a:lnSpc>
              <a:spcAft>
                <a:spcPts val="400"/>
              </a:spcAft>
            </a:pPr>
            <a:r>
              <a:rPr lang="es-CO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3.    Se agrupan por grados o grupos de grados</a:t>
            </a:r>
          </a:p>
          <a:p>
            <a:pPr lvl="0" algn="just">
              <a:lnSpc>
                <a:spcPct val="150000"/>
              </a:lnSpc>
              <a:spcAft>
                <a:spcPts val="400"/>
              </a:spcAft>
            </a:pPr>
            <a:r>
              <a:rPr lang="es-CO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4.    Se agrupan por áreas</a:t>
            </a:r>
          </a:p>
          <a:p>
            <a:pPr lvl="0" algn="just">
              <a:lnSpc>
                <a:spcPct val="150000"/>
              </a:lnSpc>
              <a:spcAft>
                <a:spcPts val="400"/>
              </a:spcAft>
            </a:pPr>
            <a:r>
              <a:rPr lang="es-CO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5.    Taxonomía de Bloom jerárquica</a:t>
            </a:r>
          </a:p>
          <a:p>
            <a:pPr lvl="0" algn="just">
              <a:lnSpc>
                <a:spcPct val="150000"/>
              </a:lnSpc>
              <a:spcAft>
                <a:spcPts val="400"/>
              </a:spcAft>
            </a:pPr>
            <a:r>
              <a:rPr lang="es-CO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6.    Coherencia</a:t>
            </a:r>
            <a:endParaRPr lang="es-CO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128718" y="1028565"/>
            <a:ext cx="945002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400"/>
              </a:spcAft>
            </a:pPr>
            <a:r>
              <a:rPr lang="es-CO" sz="22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Características de las competencias</a:t>
            </a:r>
          </a:p>
        </p:txBody>
      </p:sp>
      <p:cxnSp>
        <p:nvCxnSpPr>
          <p:cNvPr id="12" name="Conector recto 11"/>
          <p:cNvCxnSpPr/>
          <p:nvPr/>
        </p:nvCxnSpPr>
        <p:spPr>
          <a:xfrm flipV="1">
            <a:off x="1028700" y="1400180"/>
            <a:ext cx="6665549" cy="14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adroTexto 12"/>
          <p:cNvSpPr txBox="1"/>
          <p:nvPr/>
        </p:nvSpPr>
        <p:spPr>
          <a:xfrm>
            <a:off x="5329238" y="-9298"/>
            <a:ext cx="5764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solidFill>
                  <a:schemeClr val="bg2">
                    <a:lumMod val="75000"/>
                  </a:schemeClr>
                </a:solidFill>
              </a:rPr>
              <a:t>Introducción | Problema | Hipótesis | Propuesta | </a:t>
            </a:r>
            <a:r>
              <a:rPr lang="es-CO" b="1" dirty="0" smtClean="0"/>
              <a:t>Avances</a:t>
            </a:r>
            <a:r>
              <a:rPr lang="es-CO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endParaRPr lang="es-CO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54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1621" y="80960"/>
            <a:ext cx="1427516" cy="124594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5" y="261938"/>
            <a:ext cx="604838" cy="6424612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 rot="16200000">
            <a:off x="-2576599" y="2886076"/>
            <a:ext cx="59842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5. AVANCES: Objetivo 1</a:t>
            </a:r>
            <a:endParaRPr lang="es-CO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271593" y="703933"/>
            <a:ext cx="642265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000" dirty="0" smtClean="0"/>
              <a:t>Fase 1. Estudio de estándares existentes</a:t>
            </a:r>
            <a:endParaRPr lang="es-CO" sz="3000" dirty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2196499620"/>
              </p:ext>
            </p:extLst>
          </p:nvPr>
        </p:nvGraphicFramePr>
        <p:xfrm>
          <a:off x="2153029" y="89855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10" name="Conector recto 9"/>
          <p:cNvCxnSpPr/>
          <p:nvPr/>
        </p:nvCxnSpPr>
        <p:spPr>
          <a:xfrm flipV="1">
            <a:off x="1028700" y="1157288"/>
            <a:ext cx="6665549" cy="14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3674701" y="6317218"/>
            <a:ext cx="8591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TV-</a:t>
            </a:r>
            <a:r>
              <a:rPr lang="es-CO" dirty="0" err="1" smtClean="0"/>
              <a:t>Anytime</a:t>
            </a:r>
            <a:r>
              <a:rPr lang="es-CO" dirty="0" smtClean="0"/>
              <a:t> [5]; MPEG 7 [6]; </a:t>
            </a:r>
            <a:r>
              <a:rPr lang="es-CO" dirty="0" err="1" smtClean="0"/>
              <a:t>Dublin</a:t>
            </a:r>
            <a:r>
              <a:rPr lang="es-CO" dirty="0" smtClean="0"/>
              <a:t> Core [7]; LOM [8]; ISO/IEC 19788 MLR [9]; RDCEO [10]</a:t>
            </a:r>
            <a:endParaRPr lang="es-CO" dirty="0"/>
          </a:p>
        </p:txBody>
      </p:sp>
      <p:sp>
        <p:nvSpPr>
          <p:cNvPr id="12" name="CuadroTexto 11"/>
          <p:cNvSpPr txBox="1"/>
          <p:nvPr/>
        </p:nvSpPr>
        <p:spPr>
          <a:xfrm>
            <a:off x="5329238" y="-9298"/>
            <a:ext cx="5764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solidFill>
                  <a:schemeClr val="bg2">
                    <a:lumMod val="75000"/>
                  </a:schemeClr>
                </a:solidFill>
              </a:rPr>
              <a:t>Introducción | Problema | Hipótesis | Propuesta | </a:t>
            </a:r>
            <a:r>
              <a:rPr lang="es-CO" b="1" dirty="0" smtClean="0"/>
              <a:t>Avances</a:t>
            </a:r>
            <a:r>
              <a:rPr lang="es-CO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endParaRPr lang="es-CO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86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1621" y="80960"/>
            <a:ext cx="1427516" cy="124594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5" y="261938"/>
            <a:ext cx="604838" cy="6424612"/>
          </a:xfrm>
          <a:prstGeom prst="rect">
            <a:avLst/>
          </a:prstGeom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378769"/>
              </p:ext>
            </p:extLst>
          </p:nvPr>
        </p:nvGraphicFramePr>
        <p:xfrm>
          <a:off x="1871662" y="1976964"/>
          <a:ext cx="8127999" cy="32664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Criterio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TV-</a:t>
                      </a:r>
                      <a:r>
                        <a:rPr lang="es-CO" dirty="0" err="1" smtClean="0"/>
                        <a:t>Anytime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MPEG 7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2000" smtClean="0"/>
                        <a:t>Extensibilidad</a:t>
                      </a:r>
                      <a:endParaRPr lang="es-C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smtClean="0"/>
                        <a:t>+</a:t>
                      </a:r>
                      <a:endParaRPr lang="es-C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smtClean="0"/>
                        <a:t>+</a:t>
                      </a:r>
                      <a:endParaRPr lang="es-CO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smtClean="0"/>
                        <a:t>Orientación</a:t>
                      </a:r>
                      <a:r>
                        <a:rPr lang="es-CO" sz="2000" baseline="0" dirty="0" smtClean="0"/>
                        <a:t> a Multimedia</a:t>
                      </a:r>
                      <a:endParaRPr lang="es-C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smtClean="0"/>
                        <a:t>-</a:t>
                      </a:r>
                      <a:endParaRPr lang="es-C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smtClean="0"/>
                        <a:t>+</a:t>
                      </a:r>
                      <a:endParaRPr lang="es-CO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smtClean="0"/>
                        <a:t>Orientación a servicios audiovisuales</a:t>
                      </a:r>
                      <a:endParaRPr lang="es-C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smtClean="0"/>
                        <a:t>+</a:t>
                      </a:r>
                      <a:endParaRPr lang="es-C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smtClean="0"/>
                        <a:t>-</a:t>
                      </a:r>
                      <a:endParaRPr lang="es-CO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smtClean="0"/>
                        <a:t>Complejidad en descripciones</a:t>
                      </a:r>
                      <a:endParaRPr lang="es-C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smtClean="0"/>
                        <a:t>+</a:t>
                      </a:r>
                      <a:endParaRPr lang="es-C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smtClean="0"/>
                        <a:t>-</a:t>
                      </a:r>
                      <a:endParaRPr lang="es-CO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smtClean="0"/>
                        <a:t>Perfiles de usuario</a:t>
                      </a:r>
                      <a:endParaRPr lang="es-C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smtClean="0"/>
                        <a:t>+</a:t>
                      </a:r>
                      <a:endParaRPr lang="es-C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smtClean="0"/>
                        <a:t>+</a:t>
                      </a:r>
                      <a:endParaRPr lang="es-CO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1938346" y="6255663"/>
            <a:ext cx="357251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200" dirty="0" smtClean="0"/>
              <a:t>Estándar elegido: TV-</a:t>
            </a:r>
            <a:r>
              <a:rPr lang="es-CO" sz="2200" dirty="0" err="1" smtClean="0"/>
              <a:t>Anytime</a:t>
            </a:r>
            <a:endParaRPr lang="es-CO" sz="2200" dirty="0"/>
          </a:p>
        </p:txBody>
      </p:sp>
      <p:sp>
        <p:nvSpPr>
          <p:cNvPr id="11" name="CuadroTexto 10"/>
          <p:cNvSpPr txBox="1"/>
          <p:nvPr/>
        </p:nvSpPr>
        <p:spPr>
          <a:xfrm rot="16200000">
            <a:off x="-2576599" y="2886076"/>
            <a:ext cx="59842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5. AVANCES: Objetivo 1</a:t>
            </a:r>
            <a:endParaRPr lang="es-CO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1271593" y="703933"/>
            <a:ext cx="642265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000" dirty="0" smtClean="0"/>
              <a:t>Fase 1. Estudio de estándares existentes</a:t>
            </a:r>
            <a:endParaRPr lang="es-CO" sz="3000" dirty="0"/>
          </a:p>
        </p:txBody>
      </p:sp>
      <p:cxnSp>
        <p:nvCxnSpPr>
          <p:cNvPr id="13" name="Conector recto 12"/>
          <p:cNvCxnSpPr/>
          <p:nvPr/>
        </p:nvCxnSpPr>
        <p:spPr>
          <a:xfrm flipV="1">
            <a:off x="1028700" y="1157288"/>
            <a:ext cx="6665549" cy="14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/>
          <p:cNvSpPr txBox="1"/>
          <p:nvPr/>
        </p:nvSpPr>
        <p:spPr>
          <a:xfrm>
            <a:off x="5329238" y="-9298"/>
            <a:ext cx="5764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solidFill>
                  <a:schemeClr val="bg2">
                    <a:lumMod val="75000"/>
                  </a:schemeClr>
                </a:solidFill>
              </a:rPr>
              <a:t>Introducción | Problema | Hipótesis | Propuesta | </a:t>
            </a:r>
            <a:r>
              <a:rPr lang="es-CO" b="1" dirty="0" smtClean="0"/>
              <a:t>Avances</a:t>
            </a:r>
            <a:r>
              <a:rPr lang="es-CO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endParaRPr lang="es-CO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25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1621" y="80960"/>
            <a:ext cx="1427516" cy="124594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5" y="261938"/>
            <a:ext cx="604838" cy="6424612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590878"/>
              </p:ext>
            </p:extLst>
          </p:nvPr>
        </p:nvGraphicFramePr>
        <p:xfrm>
          <a:off x="1700212" y="2205563"/>
          <a:ext cx="9244012" cy="39928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311003"/>
                <a:gridCol w="2311003"/>
                <a:gridCol w="2311003"/>
                <a:gridCol w="231100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smtClean="0"/>
                        <a:t>Criterio</a:t>
                      </a:r>
                      <a:endParaRPr lang="es-C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err="1" smtClean="0"/>
                        <a:t>Dublin</a:t>
                      </a:r>
                      <a:r>
                        <a:rPr lang="es-CO" sz="2000" dirty="0" smtClean="0"/>
                        <a:t> Core</a:t>
                      </a:r>
                      <a:endParaRPr lang="es-C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smtClean="0"/>
                        <a:t>LOM</a:t>
                      </a:r>
                      <a:endParaRPr lang="es-C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b="1" i="0" u="none" dirty="0" smtClean="0"/>
                        <a:t>ISO/IEC 19788 MLR</a:t>
                      </a:r>
                      <a:endParaRPr lang="es-CO" sz="2000" b="1" dirty="0" smtClean="0"/>
                    </a:p>
                    <a:p>
                      <a:pPr algn="ctr"/>
                      <a:endParaRPr lang="es-CO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smtClean="0"/>
                        <a:t>Subjetividad</a:t>
                      </a:r>
                      <a:endParaRPr lang="es-C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smtClean="0"/>
                        <a:t>+</a:t>
                      </a:r>
                      <a:endParaRPr lang="es-C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smtClean="0"/>
                        <a:t>-</a:t>
                      </a:r>
                      <a:endParaRPr lang="es-C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smtClean="0"/>
                        <a:t>+</a:t>
                      </a:r>
                      <a:endParaRPr lang="es-CO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smtClean="0"/>
                        <a:t>Uso de sus</a:t>
                      </a:r>
                      <a:r>
                        <a:rPr lang="es-CO" sz="2000" baseline="0" dirty="0" smtClean="0"/>
                        <a:t> elementos educativos en la práctica</a:t>
                      </a:r>
                      <a:endParaRPr lang="es-C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smtClean="0"/>
                        <a:t>+</a:t>
                      </a:r>
                      <a:endParaRPr lang="es-C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smtClean="0"/>
                        <a:t>-</a:t>
                      </a:r>
                      <a:endParaRPr lang="es-C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smtClean="0"/>
                        <a:t>+</a:t>
                      </a:r>
                      <a:endParaRPr lang="es-CO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smtClean="0"/>
                        <a:t>Expresividad</a:t>
                      </a:r>
                      <a:endParaRPr lang="es-C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smtClean="0"/>
                        <a:t>-</a:t>
                      </a:r>
                      <a:endParaRPr lang="es-C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smtClean="0"/>
                        <a:t>+</a:t>
                      </a:r>
                      <a:endParaRPr lang="es-C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smtClean="0"/>
                        <a:t>+</a:t>
                      </a:r>
                      <a:endParaRPr lang="es-CO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smtClean="0"/>
                        <a:t>Completitud</a:t>
                      </a:r>
                      <a:endParaRPr lang="es-C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smtClean="0"/>
                        <a:t>-</a:t>
                      </a:r>
                      <a:endParaRPr lang="es-C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smtClean="0"/>
                        <a:t>-</a:t>
                      </a:r>
                      <a:endParaRPr lang="es-C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smtClean="0"/>
                        <a:t>+</a:t>
                      </a:r>
                      <a:endParaRPr lang="es-CO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smtClean="0"/>
                        <a:t>Competencias</a:t>
                      </a:r>
                      <a:endParaRPr lang="es-C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smtClean="0"/>
                        <a:t>-</a:t>
                      </a:r>
                      <a:endParaRPr lang="es-C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smtClean="0"/>
                        <a:t>-</a:t>
                      </a:r>
                      <a:endParaRPr lang="es-C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smtClean="0"/>
                        <a:t>o</a:t>
                      </a:r>
                      <a:endParaRPr lang="es-CO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smtClean="0"/>
                        <a:t>Extensibilidad</a:t>
                      </a:r>
                      <a:endParaRPr lang="es-C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smtClean="0"/>
                        <a:t>+</a:t>
                      </a:r>
                      <a:endParaRPr lang="es-C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smtClean="0"/>
                        <a:t>+</a:t>
                      </a:r>
                      <a:endParaRPr lang="es-C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 smtClean="0"/>
                        <a:t>+</a:t>
                      </a:r>
                      <a:endParaRPr lang="es-CO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CuadroTexto 9"/>
          <p:cNvSpPr txBox="1"/>
          <p:nvPr/>
        </p:nvSpPr>
        <p:spPr>
          <a:xfrm>
            <a:off x="1700212" y="6301829"/>
            <a:ext cx="44339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s-CO" sz="2200" dirty="0" smtClean="0"/>
              <a:t>Estándar elegido: </a:t>
            </a:r>
            <a:r>
              <a:rPr lang="es-CO" sz="2200" i="0" u="none" dirty="0" smtClean="0"/>
              <a:t>ISO/IEC 19788 MLR</a:t>
            </a:r>
            <a:endParaRPr lang="es-CO" sz="2200" dirty="0" smtClean="0"/>
          </a:p>
          <a:p>
            <a:endParaRPr lang="es-CO" sz="2200" dirty="0"/>
          </a:p>
        </p:txBody>
      </p:sp>
      <p:sp>
        <p:nvSpPr>
          <p:cNvPr id="11" name="CuadroTexto 10"/>
          <p:cNvSpPr txBox="1"/>
          <p:nvPr/>
        </p:nvSpPr>
        <p:spPr>
          <a:xfrm rot="16200000">
            <a:off x="-2576599" y="2886076"/>
            <a:ext cx="59842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5. AVANCES: Objetivo 1</a:t>
            </a:r>
            <a:endParaRPr lang="es-CO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1271593" y="703933"/>
            <a:ext cx="642265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000" dirty="0" smtClean="0"/>
              <a:t>Fase 1. Estudio de estándares existentes</a:t>
            </a:r>
            <a:endParaRPr lang="es-CO" sz="3000" dirty="0"/>
          </a:p>
        </p:txBody>
      </p:sp>
      <p:cxnSp>
        <p:nvCxnSpPr>
          <p:cNvPr id="13" name="Conector recto 12"/>
          <p:cNvCxnSpPr/>
          <p:nvPr/>
        </p:nvCxnSpPr>
        <p:spPr>
          <a:xfrm flipV="1">
            <a:off x="1028700" y="1171576"/>
            <a:ext cx="6665549" cy="14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5329238" y="-9298"/>
            <a:ext cx="5764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solidFill>
                  <a:schemeClr val="bg2">
                    <a:lumMod val="75000"/>
                  </a:schemeClr>
                </a:solidFill>
              </a:rPr>
              <a:t>Introducción | Problema | Hipótesis | Propuesta | </a:t>
            </a:r>
            <a:r>
              <a:rPr lang="es-CO" b="1" dirty="0" smtClean="0"/>
              <a:t>Avances</a:t>
            </a:r>
            <a:r>
              <a:rPr lang="es-CO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endParaRPr lang="es-CO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12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1621" y="80960"/>
            <a:ext cx="1427516" cy="124594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5" y="261938"/>
            <a:ext cx="604838" cy="6424612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1700212" y="2728912"/>
            <a:ext cx="502862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s-CO" sz="2200" dirty="0" smtClean="0"/>
              <a:t>Estándar de competencias elegido: RDCEO</a:t>
            </a:r>
          </a:p>
        </p:txBody>
      </p:sp>
      <p:sp>
        <p:nvSpPr>
          <p:cNvPr id="10" name="CuadroTexto 9"/>
          <p:cNvSpPr txBox="1"/>
          <p:nvPr/>
        </p:nvSpPr>
        <p:spPr>
          <a:xfrm rot="16200000">
            <a:off x="-2576599" y="2886076"/>
            <a:ext cx="59842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5. AVANCES: Objetivo 1</a:t>
            </a:r>
            <a:endParaRPr lang="es-CO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1271593" y="703933"/>
            <a:ext cx="642265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000" dirty="0" smtClean="0"/>
              <a:t>Fase 1. Estudio de estándares existentes</a:t>
            </a:r>
            <a:endParaRPr lang="es-CO" sz="3000" dirty="0"/>
          </a:p>
        </p:txBody>
      </p:sp>
      <p:cxnSp>
        <p:nvCxnSpPr>
          <p:cNvPr id="12" name="Conector recto 11"/>
          <p:cNvCxnSpPr/>
          <p:nvPr/>
        </p:nvCxnSpPr>
        <p:spPr>
          <a:xfrm flipV="1">
            <a:off x="1028700" y="1157288"/>
            <a:ext cx="6665549" cy="14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adroTexto 12"/>
          <p:cNvSpPr txBox="1"/>
          <p:nvPr/>
        </p:nvSpPr>
        <p:spPr>
          <a:xfrm>
            <a:off x="5329238" y="-9298"/>
            <a:ext cx="5764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solidFill>
                  <a:schemeClr val="bg2">
                    <a:lumMod val="75000"/>
                  </a:schemeClr>
                </a:solidFill>
              </a:rPr>
              <a:t>Introducción | Problema | Hipótesis | Propuesta | </a:t>
            </a:r>
            <a:r>
              <a:rPr lang="es-CO" b="1" dirty="0" smtClean="0"/>
              <a:t>Avances</a:t>
            </a:r>
            <a:r>
              <a:rPr lang="es-CO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endParaRPr lang="es-CO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91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1621" y="80960"/>
            <a:ext cx="1427516" cy="124594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5" y="261938"/>
            <a:ext cx="604838" cy="6424612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271593" y="684682"/>
            <a:ext cx="533197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000" dirty="0" smtClean="0"/>
              <a:t>Fase 2. Integración de metadatos</a:t>
            </a:r>
            <a:endParaRPr lang="es-CO" sz="3000" dirty="0"/>
          </a:p>
        </p:txBody>
      </p:sp>
      <p:sp>
        <p:nvSpPr>
          <p:cNvPr id="2" name="CuadroTexto 1"/>
          <p:cNvSpPr txBox="1"/>
          <p:nvPr/>
        </p:nvSpPr>
        <p:spPr>
          <a:xfrm>
            <a:off x="1385882" y="1771648"/>
            <a:ext cx="1108710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600" dirty="0" smtClean="0"/>
              <a:t>Criterios:</a:t>
            </a:r>
          </a:p>
          <a:p>
            <a:endParaRPr lang="es-CO" sz="2600" dirty="0" smtClean="0"/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CO" sz="2600" dirty="0" smtClean="0"/>
              <a:t>Orientación hacia el </a:t>
            </a:r>
            <a:r>
              <a:rPr lang="es-CO" sz="2600" dirty="0" err="1" smtClean="0"/>
              <a:t>VoD</a:t>
            </a:r>
            <a:endParaRPr lang="es-CO" sz="2600" dirty="0" smtClean="0"/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CO" sz="2600" dirty="0" smtClean="0"/>
              <a:t>Orientación hacia la recomendación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CO" sz="2600" dirty="0" smtClean="0"/>
              <a:t>Elementos de descripción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CO" sz="2600" dirty="0" smtClean="0"/>
              <a:t>Evitar réplica de elementos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CO" sz="2600" dirty="0" smtClean="0"/>
              <a:t>Clasificación de elementos: generales, pedagógicos, grupos, competencias, segmentación</a:t>
            </a:r>
          </a:p>
          <a:p>
            <a:endParaRPr lang="es-CO" sz="2200" dirty="0"/>
          </a:p>
        </p:txBody>
      </p:sp>
      <p:sp>
        <p:nvSpPr>
          <p:cNvPr id="10" name="CuadroTexto 9"/>
          <p:cNvSpPr txBox="1"/>
          <p:nvPr/>
        </p:nvSpPr>
        <p:spPr>
          <a:xfrm rot="16200000">
            <a:off x="-2576599" y="2886076"/>
            <a:ext cx="59842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5. AVANCES: Objetivo 1</a:t>
            </a:r>
            <a:endParaRPr lang="es-CO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1" name="Conector recto 10"/>
          <p:cNvCxnSpPr/>
          <p:nvPr/>
        </p:nvCxnSpPr>
        <p:spPr>
          <a:xfrm flipV="1">
            <a:off x="1028700" y="1128713"/>
            <a:ext cx="5574865" cy="428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/>
          <p:cNvSpPr txBox="1"/>
          <p:nvPr/>
        </p:nvSpPr>
        <p:spPr>
          <a:xfrm>
            <a:off x="5329238" y="-9298"/>
            <a:ext cx="5764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solidFill>
                  <a:schemeClr val="bg2">
                    <a:lumMod val="75000"/>
                  </a:schemeClr>
                </a:solidFill>
              </a:rPr>
              <a:t>Introducción | Problema | Hipótesis | Propuesta | </a:t>
            </a:r>
            <a:r>
              <a:rPr lang="es-CO" b="1" dirty="0" smtClean="0"/>
              <a:t>Avances</a:t>
            </a:r>
            <a:r>
              <a:rPr lang="es-CO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endParaRPr lang="es-CO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18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1621" y="80960"/>
            <a:ext cx="1427516" cy="124594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5" y="261938"/>
            <a:ext cx="604838" cy="6424612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271593" y="684682"/>
            <a:ext cx="533197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000" dirty="0" smtClean="0"/>
              <a:t>Fase 2. Integración de metadatos</a:t>
            </a:r>
            <a:endParaRPr lang="es-CO" sz="3000" dirty="0"/>
          </a:p>
        </p:txBody>
      </p:sp>
      <p:sp>
        <p:nvSpPr>
          <p:cNvPr id="10" name="CuadroTexto 9"/>
          <p:cNvSpPr txBox="1"/>
          <p:nvPr/>
        </p:nvSpPr>
        <p:spPr>
          <a:xfrm rot="16200000">
            <a:off x="-2576599" y="2886076"/>
            <a:ext cx="59842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5. AVANCES: Objetivo 1</a:t>
            </a:r>
            <a:endParaRPr lang="es-CO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417335" y="1419801"/>
            <a:ext cx="6469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s-CO" sz="2400" dirty="0" smtClean="0"/>
              <a:t>Clasificación 1: Elementos de descripción general</a:t>
            </a:r>
            <a:endParaRPr lang="es-CO" sz="2400" dirty="0"/>
          </a:p>
        </p:txBody>
      </p:sp>
      <p:sp>
        <p:nvSpPr>
          <p:cNvPr id="13" name="Rectángulo redondeado 12"/>
          <p:cNvSpPr/>
          <p:nvPr/>
        </p:nvSpPr>
        <p:spPr>
          <a:xfrm>
            <a:off x="2897342" y="2971799"/>
            <a:ext cx="1332416" cy="34513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200" dirty="0" smtClean="0">
                <a:solidFill>
                  <a:schemeClr val="tx1"/>
                </a:solidFill>
              </a:rPr>
              <a:t>Título</a:t>
            </a:r>
            <a:endParaRPr lang="es-CO" sz="2200" dirty="0">
              <a:solidFill>
                <a:schemeClr val="tx1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7989453" y="2970694"/>
            <a:ext cx="1332416" cy="34513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200" dirty="0" err="1" smtClean="0">
                <a:solidFill>
                  <a:schemeClr val="tx1"/>
                </a:solidFill>
              </a:rPr>
              <a:t>Title</a:t>
            </a:r>
            <a:endParaRPr lang="es-CO" sz="2200" dirty="0">
              <a:solidFill>
                <a:schemeClr val="tx1"/>
              </a:solidFill>
            </a:endParaRPr>
          </a:p>
        </p:txBody>
      </p:sp>
      <p:sp>
        <p:nvSpPr>
          <p:cNvPr id="15" name="Rectángulo redondeado 14"/>
          <p:cNvSpPr/>
          <p:nvPr/>
        </p:nvSpPr>
        <p:spPr>
          <a:xfrm>
            <a:off x="2946178" y="5240304"/>
            <a:ext cx="1332416" cy="34513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200" dirty="0" smtClean="0">
                <a:solidFill>
                  <a:schemeClr val="tx1"/>
                </a:solidFill>
              </a:rPr>
              <a:t>Autor</a:t>
            </a:r>
            <a:endParaRPr lang="es-CO" sz="2200" dirty="0">
              <a:solidFill>
                <a:schemeClr val="tx1"/>
              </a:solidFill>
            </a:endParaRPr>
          </a:p>
        </p:txBody>
      </p:sp>
      <p:sp>
        <p:nvSpPr>
          <p:cNvPr id="16" name="Rectángulo redondeado 15"/>
          <p:cNvSpPr/>
          <p:nvPr/>
        </p:nvSpPr>
        <p:spPr>
          <a:xfrm>
            <a:off x="2913417" y="4308539"/>
            <a:ext cx="1332416" cy="345133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200" dirty="0" smtClean="0">
                <a:solidFill>
                  <a:schemeClr val="tx1"/>
                </a:solidFill>
              </a:rPr>
              <a:t>Claves</a:t>
            </a:r>
            <a:endParaRPr lang="es-CO" sz="2200" dirty="0">
              <a:solidFill>
                <a:schemeClr val="tx1"/>
              </a:solidFill>
            </a:endParaRPr>
          </a:p>
        </p:txBody>
      </p:sp>
      <p:sp>
        <p:nvSpPr>
          <p:cNvPr id="17" name="Rectángulo redondeado 16"/>
          <p:cNvSpPr/>
          <p:nvPr/>
        </p:nvSpPr>
        <p:spPr>
          <a:xfrm>
            <a:off x="2794352" y="3408408"/>
            <a:ext cx="1538396" cy="34513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200" dirty="0" smtClean="0">
                <a:solidFill>
                  <a:schemeClr val="tx1"/>
                </a:solidFill>
              </a:rPr>
              <a:t>Descripción</a:t>
            </a:r>
            <a:endParaRPr lang="es-CO" sz="2200" dirty="0">
              <a:solidFill>
                <a:schemeClr val="tx1"/>
              </a:solidFill>
            </a:endParaRPr>
          </a:p>
        </p:txBody>
      </p:sp>
      <p:sp>
        <p:nvSpPr>
          <p:cNvPr id="19" name="Rectángulo redondeado 18"/>
          <p:cNvSpPr/>
          <p:nvPr/>
        </p:nvSpPr>
        <p:spPr>
          <a:xfrm>
            <a:off x="2924072" y="4770760"/>
            <a:ext cx="1332416" cy="34513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200" dirty="0" smtClean="0">
                <a:solidFill>
                  <a:schemeClr val="tx1"/>
                </a:solidFill>
              </a:rPr>
              <a:t>Editor</a:t>
            </a:r>
            <a:endParaRPr lang="es-CO" sz="2200" dirty="0">
              <a:solidFill>
                <a:schemeClr val="tx1"/>
              </a:solidFill>
            </a:endParaRPr>
          </a:p>
        </p:txBody>
      </p:sp>
      <p:sp>
        <p:nvSpPr>
          <p:cNvPr id="20" name="Rectángulo redondeado 19"/>
          <p:cNvSpPr/>
          <p:nvPr/>
        </p:nvSpPr>
        <p:spPr>
          <a:xfrm>
            <a:off x="2903079" y="3874896"/>
            <a:ext cx="1332416" cy="34513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200" dirty="0" smtClean="0">
                <a:solidFill>
                  <a:schemeClr val="tx1"/>
                </a:solidFill>
              </a:rPr>
              <a:t>Fecha</a:t>
            </a:r>
            <a:endParaRPr lang="es-CO" sz="2200" dirty="0">
              <a:solidFill>
                <a:schemeClr val="tx1"/>
              </a:solidFill>
            </a:endParaRPr>
          </a:p>
        </p:txBody>
      </p:sp>
      <p:sp>
        <p:nvSpPr>
          <p:cNvPr id="21" name="Rectángulo redondeado 20"/>
          <p:cNvSpPr/>
          <p:nvPr/>
        </p:nvSpPr>
        <p:spPr>
          <a:xfrm>
            <a:off x="2164157" y="5706792"/>
            <a:ext cx="3322243" cy="34513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200" dirty="0" smtClean="0">
                <a:solidFill>
                  <a:schemeClr val="tx1"/>
                </a:solidFill>
              </a:rPr>
              <a:t>Identificador del recurso</a:t>
            </a:r>
            <a:endParaRPr lang="es-CO" sz="2200" dirty="0">
              <a:solidFill>
                <a:schemeClr val="tx1"/>
              </a:solidFill>
            </a:endParaRPr>
          </a:p>
        </p:txBody>
      </p:sp>
      <p:sp>
        <p:nvSpPr>
          <p:cNvPr id="22" name="Rectángulo redondeado 21"/>
          <p:cNvSpPr/>
          <p:nvPr/>
        </p:nvSpPr>
        <p:spPr>
          <a:xfrm>
            <a:off x="2926119" y="6176336"/>
            <a:ext cx="1332416" cy="34513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200" dirty="0" smtClean="0">
                <a:solidFill>
                  <a:schemeClr val="tx1"/>
                </a:solidFill>
              </a:rPr>
              <a:t>Lengua</a:t>
            </a:r>
            <a:endParaRPr lang="es-CO" sz="2200" dirty="0">
              <a:solidFill>
                <a:schemeClr val="tx1"/>
              </a:solidFill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3194660" y="2357258"/>
            <a:ext cx="79060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600" dirty="0" smtClean="0"/>
              <a:t>MLR</a:t>
            </a:r>
            <a:endParaRPr lang="es-CO" sz="2600" dirty="0"/>
          </a:p>
        </p:txBody>
      </p:sp>
      <p:sp>
        <p:nvSpPr>
          <p:cNvPr id="24" name="CuadroTexto 23"/>
          <p:cNvSpPr txBox="1"/>
          <p:nvPr/>
        </p:nvSpPr>
        <p:spPr>
          <a:xfrm>
            <a:off x="7736618" y="2357257"/>
            <a:ext cx="177189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600" dirty="0" smtClean="0"/>
              <a:t>TV-</a:t>
            </a:r>
            <a:r>
              <a:rPr lang="es-CO" sz="2600" dirty="0" err="1" smtClean="0"/>
              <a:t>Anytime</a:t>
            </a:r>
            <a:endParaRPr lang="es-CO" sz="2600" dirty="0"/>
          </a:p>
        </p:txBody>
      </p:sp>
      <p:sp>
        <p:nvSpPr>
          <p:cNvPr id="26" name="Rectángulo redondeado 25"/>
          <p:cNvSpPr/>
          <p:nvPr/>
        </p:nvSpPr>
        <p:spPr>
          <a:xfrm>
            <a:off x="7886463" y="3408154"/>
            <a:ext cx="1538396" cy="34513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200" dirty="0" err="1" smtClean="0">
                <a:solidFill>
                  <a:schemeClr val="tx1"/>
                </a:solidFill>
              </a:rPr>
              <a:t>Synopsis</a:t>
            </a:r>
            <a:endParaRPr lang="es-CO" sz="2200" dirty="0">
              <a:solidFill>
                <a:schemeClr val="tx1"/>
              </a:solidFill>
            </a:endParaRPr>
          </a:p>
        </p:txBody>
      </p:sp>
      <p:sp>
        <p:nvSpPr>
          <p:cNvPr id="27" name="Rectángulo redondeado 26"/>
          <p:cNvSpPr/>
          <p:nvPr/>
        </p:nvSpPr>
        <p:spPr>
          <a:xfrm>
            <a:off x="7736618" y="3874281"/>
            <a:ext cx="1878866" cy="34513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200" dirty="0" err="1" smtClean="0">
                <a:solidFill>
                  <a:schemeClr val="tx1"/>
                </a:solidFill>
              </a:rPr>
              <a:t>ReleaseDate</a:t>
            </a:r>
            <a:endParaRPr lang="es-CO" sz="2200" dirty="0">
              <a:solidFill>
                <a:schemeClr val="tx1"/>
              </a:solidFill>
            </a:endParaRPr>
          </a:p>
        </p:txBody>
      </p:sp>
      <p:sp>
        <p:nvSpPr>
          <p:cNvPr id="28" name="Rectángulo redondeado 27"/>
          <p:cNvSpPr/>
          <p:nvPr/>
        </p:nvSpPr>
        <p:spPr>
          <a:xfrm>
            <a:off x="7517819" y="4777868"/>
            <a:ext cx="2354839" cy="34513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200" dirty="0" err="1" smtClean="0">
                <a:solidFill>
                  <a:schemeClr val="tx1"/>
                </a:solidFill>
              </a:rPr>
              <a:t>ReleaseLocation</a:t>
            </a:r>
            <a:endParaRPr lang="es-CO" sz="2200" dirty="0">
              <a:solidFill>
                <a:schemeClr val="tx1"/>
              </a:solidFill>
            </a:endParaRPr>
          </a:p>
        </p:txBody>
      </p:sp>
      <p:sp>
        <p:nvSpPr>
          <p:cNvPr id="29" name="Rectángulo redondeado 28"/>
          <p:cNvSpPr/>
          <p:nvPr/>
        </p:nvSpPr>
        <p:spPr>
          <a:xfrm>
            <a:off x="7886463" y="4308539"/>
            <a:ext cx="1538396" cy="345133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200" dirty="0" err="1" smtClean="0">
                <a:solidFill>
                  <a:schemeClr val="tx1"/>
                </a:solidFill>
              </a:rPr>
              <a:t>KeyWord</a:t>
            </a:r>
            <a:endParaRPr lang="es-CO" sz="2200" dirty="0">
              <a:solidFill>
                <a:schemeClr val="tx1"/>
              </a:solidFill>
            </a:endParaRPr>
          </a:p>
        </p:txBody>
      </p:sp>
      <p:sp>
        <p:nvSpPr>
          <p:cNvPr id="30" name="Rectángulo redondeado 29"/>
          <p:cNvSpPr/>
          <p:nvPr/>
        </p:nvSpPr>
        <p:spPr>
          <a:xfrm>
            <a:off x="8003597" y="5247197"/>
            <a:ext cx="1411864" cy="34513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200" dirty="0" err="1" smtClean="0">
                <a:solidFill>
                  <a:schemeClr val="tx1"/>
                </a:solidFill>
              </a:rPr>
              <a:t>Duration</a:t>
            </a:r>
            <a:endParaRPr lang="es-CO" sz="2200" dirty="0">
              <a:solidFill>
                <a:schemeClr val="tx1"/>
              </a:solidFill>
            </a:endParaRPr>
          </a:p>
        </p:txBody>
      </p:sp>
      <p:cxnSp>
        <p:nvCxnSpPr>
          <p:cNvPr id="32" name="Conector recto 31"/>
          <p:cNvCxnSpPr/>
          <p:nvPr/>
        </p:nvCxnSpPr>
        <p:spPr>
          <a:xfrm flipV="1">
            <a:off x="1028700" y="1114426"/>
            <a:ext cx="5574865" cy="428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uadroTexto 30"/>
          <p:cNvSpPr txBox="1"/>
          <p:nvPr/>
        </p:nvSpPr>
        <p:spPr>
          <a:xfrm>
            <a:off x="5329238" y="-9298"/>
            <a:ext cx="5764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solidFill>
                  <a:schemeClr val="bg2">
                    <a:lumMod val="75000"/>
                  </a:schemeClr>
                </a:solidFill>
              </a:rPr>
              <a:t>Introducción | Problema | Hipótesis | Propuesta | </a:t>
            </a:r>
            <a:r>
              <a:rPr lang="es-CO" b="1" dirty="0" smtClean="0"/>
              <a:t>Avances</a:t>
            </a:r>
            <a:r>
              <a:rPr lang="es-CO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endParaRPr lang="es-CO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20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1621" y="80960"/>
            <a:ext cx="1427516" cy="124594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5" y="261938"/>
            <a:ext cx="604838" cy="6424612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271593" y="684682"/>
            <a:ext cx="533197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000" dirty="0" smtClean="0"/>
              <a:t>Fase 2. Integración de metadatos</a:t>
            </a:r>
            <a:endParaRPr lang="es-CO" sz="3000" dirty="0"/>
          </a:p>
        </p:txBody>
      </p:sp>
      <p:sp>
        <p:nvSpPr>
          <p:cNvPr id="10" name="CuadroTexto 9"/>
          <p:cNvSpPr txBox="1"/>
          <p:nvPr/>
        </p:nvSpPr>
        <p:spPr>
          <a:xfrm rot="16200000">
            <a:off x="-2576599" y="2886076"/>
            <a:ext cx="59842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5. AVANCES: Objetivo 1</a:t>
            </a:r>
            <a:endParaRPr lang="es-CO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417334" y="1419801"/>
            <a:ext cx="84553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s-CO" sz="2400" dirty="0" smtClean="0"/>
              <a:t>Clasificación 2: elementos pedagógicos </a:t>
            </a:r>
            <a:endParaRPr lang="es-CO" sz="2400" dirty="0"/>
          </a:p>
        </p:txBody>
      </p:sp>
      <p:sp>
        <p:nvSpPr>
          <p:cNvPr id="22" name="Rectángulo redondeado 21"/>
          <p:cNvSpPr/>
          <p:nvPr/>
        </p:nvSpPr>
        <p:spPr>
          <a:xfrm>
            <a:off x="3422390" y="3424388"/>
            <a:ext cx="2772608" cy="34513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200" dirty="0" smtClean="0">
                <a:solidFill>
                  <a:schemeClr val="tx1"/>
                </a:solidFill>
              </a:rPr>
              <a:t>Método educacional</a:t>
            </a:r>
            <a:endParaRPr lang="es-CO" sz="2200" dirty="0">
              <a:solidFill>
                <a:schemeClr val="tx1"/>
              </a:solidFill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6208264" y="2601421"/>
            <a:ext cx="79060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600" dirty="0" smtClean="0"/>
              <a:t>MLR</a:t>
            </a:r>
            <a:endParaRPr lang="es-CO" sz="2600" dirty="0"/>
          </a:p>
        </p:txBody>
      </p:sp>
      <p:sp>
        <p:nvSpPr>
          <p:cNvPr id="31" name="Rectángulo redondeado 30"/>
          <p:cNvSpPr/>
          <p:nvPr/>
        </p:nvSpPr>
        <p:spPr>
          <a:xfrm>
            <a:off x="3836314" y="4392623"/>
            <a:ext cx="1944757" cy="34513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200" dirty="0" smtClean="0">
                <a:solidFill>
                  <a:schemeClr val="tx1"/>
                </a:solidFill>
              </a:rPr>
              <a:t>Organización</a:t>
            </a:r>
            <a:endParaRPr lang="es-CO" sz="2200" dirty="0">
              <a:solidFill>
                <a:schemeClr val="tx1"/>
              </a:solidFill>
            </a:endParaRPr>
          </a:p>
        </p:txBody>
      </p:sp>
      <p:sp>
        <p:nvSpPr>
          <p:cNvPr id="33" name="Rectángulo redondeado 32"/>
          <p:cNvSpPr/>
          <p:nvPr/>
        </p:nvSpPr>
        <p:spPr>
          <a:xfrm>
            <a:off x="4048005" y="3918089"/>
            <a:ext cx="1439657" cy="34513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200" dirty="0" smtClean="0">
                <a:solidFill>
                  <a:schemeClr val="tx1"/>
                </a:solidFill>
              </a:rPr>
              <a:t>Nombre</a:t>
            </a:r>
            <a:endParaRPr lang="es-CO" sz="2200" dirty="0">
              <a:solidFill>
                <a:schemeClr val="tx1"/>
              </a:solidFill>
            </a:endParaRPr>
          </a:p>
        </p:txBody>
      </p:sp>
      <p:sp>
        <p:nvSpPr>
          <p:cNvPr id="34" name="Rectángulo redondeado 33"/>
          <p:cNvSpPr/>
          <p:nvPr/>
        </p:nvSpPr>
        <p:spPr>
          <a:xfrm>
            <a:off x="3593321" y="4886324"/>
            <a:ext cx="2349023" cy="34513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200" dirty="0" smtClean="0">
                <a:solidFill>
                  <a:schemeClr val="tx1"/>
                </a:solidFill>
              </a:rPr>
              <a:t>Nivel de audiencia</a:t>
            </a:r>
            <a:endParaRPr lang="es-CO" sz="2200" dirty="0">
              <a:solidFill>
                <a:schemeClr val="tx1"/>
              </a:solidFill>
            </a:endParaRPr>
          </a:p>
        </p:txBody>
      </p:sp>
      <p:sp>
        <p:nvSpPr>
          <p:cNvPr id="35" name="Rectángulo redondeado 34"/>
          <p:cNvSpPr/>
          <p:nvPr/>
        </p:nvSpPr>
        <p:spPr>
          <a:xfrm>
            <a:off x="3647583" y="5367208"/>
            <a:ext cx="2349023" cy="34513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200" dirty="0" smtClean="0">
                <a:solidFill>
                  <a:schemeClr val="tx1"/>
                </a:solidFill>
              </a:rPr>
              <a:t>Rango de edad</a:t>
            </a:r>
            <a:endParaRPr lang="es-CO" sz="2200" dirty="0">
              <a:solidFill>
                <a:schemeClr val="tx1"/>
              </a:solidFill>
            </a:endParaRPr>
          </a:p>
        </p:txBody>
      </p:sp>
      <p:sp>
        <p:nvSpPr>
          <p:cNvPr id="36" name="Rectángulo redondeado 35"/>
          <p:cNvSpPr/>
          <p:nvPr/>
        </p:nvSpPr>
        <p:spPr>
          <a:xfrm>
            <a:off x="7151422" y="3449911"/>
            <a:ext cx="2349023" cy="34513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200" dirty="0" smtClean="0">
                <a:solidFill>
                  <a:schemeClr val="tx1"/>
                </a:solidFill>
              </a:rPr>
              <a:t>Rol del usuario</a:t>
            </a:r>
            <a:endParaRPr lang="es-CO" sz="2200" dirty="0">
              <a:solidFill>
                <a:schemeClr val="tx1"/>
              </a:solidFill>
            </a:endParaRPr>
          </a:p>
        </p:txBody>
      </p:sp>
      <p:sp>
        <p:nvSpPr>
          <p:cNvPr id="37" name="Rectángulo redondeado 36"/>
          <p:cNvSpPr/>
          <p:nvPr/>
        </p:nvSpPr>
        <p:spPr>
          <a:xfrm>
            <a:off x="7151422" y="3946927"/>
            <a:ext cx="2349023" cy="34513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200" dirty="0" smtClean="0">
                <a:solidFill>
                  <a:schemeClr val="tx1"/>
                </a:solidFill>
              </a:rPr>
              <a:t>Tema del currículo</a:t>
            </a:r>
            <a:endParaRPr lang="es-CO" sz="2200" dirty="0">
              <a:solidFill>
                <a:schemeClr val="tx1"/>
              </a:solidFill>
            </a:endParaRPr>
          </a:p>
        </p:txBody>
      </p:sp>
      <p:sp>
        <p:nvSpPr>
          <p:cNvPr id="38" name="Rectángulo redondeado 37"/>
          <p:cNvSpPr/>
          <p:nvPr/>
        </p:nvSpPr>
        <p:spPr>
          <a:xfrm>
            <a:off x="6965683" y="4443943"/>
            <a:ext cx="2858340" cy="34513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200" dirty="0" smtClean="0">
                <a:solidFill>
                  <a:schemeClr val="tx1"/>
                </a:solidFill>
              </a:rPr>
              <a:t>Resultado educacional</a:t>
            </a:r>
            <a:endParaRPr lang="es-CO" sz="2200" dirty="0">
              <a:solidFill>
                <a:schemeClr val="tx1"/>
              </a:solidFill>
            </a:endParaRPr>
          </a:p>
        </p:txBody>
      </p:sp>
      <p:sp>
        <p:nvSpPr>
          <p:cNvPr id="39" name="Rectángulo redondeado 38"/>
          <p:cNvSpPr/>
          <p:nvPr/>
        </p:nvSpPr>
        <p:spPr>
          <a:xfrm>
            <a:off x="7537183" y="4940959"/>
            <a:ext cx="1715340" cy="34513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200" dirty="0" smtClean="0">
                <a:solidFill>
                  <a:schemeClr val="tx1"/>
                </a:solidFill>
              </a:rPr>
              <a:t>Evaluación</a:t>
            </a:r>
            <a:endParaRPr lang="es-CO" sz="2200" dirty="0">
              <a:solidFill>
                <a:schemeClr val="tx1"/>
              </a:solidFill>
            </a:endParaRPr>
          </a:p>
        </p:txBody>
      </p:sp>
      <p:cxnSp>
        <p:nvCxnSpPr>
          <p:cNvPr id="40" name="Conector recto 39"/>
          <p:cNvCxnSpPr/>
          <p:nvPr/>
        </p:nvCxnSpPr>
        <p:spPr>
          <a:xfrm flipV="1">
            <a:off x="1028700" y="1114426"/>
            <a:ext cx="5574865" cy="428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uadroTexto 18"/>
          <p:cNvSpPr txBox="1"/>
          <p:nvPr/>
        </p:nvSpPr>
        <p:spPr>
          <a:xfrm>
            <a:off x="5329238" y="-9298"/>
            <a:ext cx="5764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solidFill>
                  <a:schemeClr val="bg2">
                    <a:lumMod val="75000"/>
                  </a:schemeClr>
                </a:solidFill>
              </a:rPr>
              <a:t>Introducción | Problema | Hipótesis | Propuesta | </a:t>
            </a:r>
            <a:r>
              <a:rPr lang="es-CO" b="1" dirty="0" smtClean="0"/>
              <a:t>Avances</a:t>
            </a:r>
            <a:r>
              <a:rPr lang="es-CO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endParaRPr lang="es-CO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79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1621" y="80960"/>
            <a:ext cx="1427516" cy="124594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5" y="261938"/>
            <a:ext cx="604838" cy="6424612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271593" y="684682"/>
            <a:ext cx="533197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000" dirty="0" smtClean="0"/>
              <a:t>Fase 2. Integración de metadatos</a:t>
            </a:r>
            <a:endParaRPr lang="es-CO" sz="3000" dirty="0"/>
          </a:p>
        </p:txBody>
      </p:sp>
      <p:sp>
        <p:nvSpPr>
          <p:cNvPr id="10" name="CuadroTexto 9"/>
          <p:cNvSpPr txBox="1"/>
          <p:nvPr/>
        </p:nvSpPr>
        <p:spPr>
          <a:xfrm rot="16200000">
            <a:off x="-2576599" y="2886076"/>
            <a:ext cx="59842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5. AVANCES: Objetivo 1</a:t>
            </a:r>
            <a:endParaRPr lang="es-CO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300860" y="1401755"/>
            <a:ext cx="84553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s-CO" sz="2400" dirty="0" smtClean="0"/>
              <a:t>Clasificación 3: Grupos</a:t>
            </a:r>
            <a:endParaRPr lang="es-CO" sz="2400" dirty="0"/>
          </a:p>
        </p:txBody>
      </p:sp>
      <p:sp>
        <p:nvSpPr>
          <p:cNvPr id="22" name="Rectángulo redondeado 21"/>
          <p:cNvSpPr/>
          <p:nvPr/>
        </p:nvSpPr>
        <p:spPr>
          <a:xfrm>
            <a:off x="3422390" y="3563306"/>
            <a:ext cx="2772608" cy="34513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200" dirty="0" err="1" smtClean="0">
                <a:solidFill>
                  <a:schemeClr val="tx1"/>
                </a:solidFill>
              </a:rPr>
              <a:t>GroupType</a:t>
            </a:r>
            <a:endParaRPr lang="es-CO" sz="2200" dirty="0">
              <a:solidFill>
                <a:schemeClr val="tx1"/>
              </a:solidFill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6194998" y="2692344"/>
            <a:ext cx="177189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600" dirty="0" smtClean="0"/>
              <a:t>TV-</a:t>
            </a:r>
            <a:r>
              <a:rPr lang="es-CO" sz="2600" dirty="0" err="1" smtClean="0"/>
              <a:t>Anytime</a:t>
            </a:r>
            <a:endParaRPr lang="es-CO" sz="2600" dirty="0"/>
          </a:p>
        </p:txBody>
      </p:sp>
      <p:sp>
        <p:nvSpPr>
          <p:cNvPr id="31" name="Rectángulo redondeado 30"/>
          <p:cNvSpPr/>
          <p:nvPr/>
        </p:nvSpPr>
        <p:spPr>
          <a:xfrm>
            <a:off x="8113977" y="3563306"/>
            <a:ext cx="1944757" cy="34513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200" dirty="0" err="1" smtClean="0">
                <a:solidFill>
                  <a:schemeClr val="tx1"/>
                </a:solidFill>
              </a:rPr>
              <a:t>MemberOf</a:t>
            </a:r>
            <a:endParaRPr lang="es-CO" sz="2200" dirty="0">
              <a:solidFill>
                <a:schemeClr val="tx1"/>
              </a:solidFill>
            </a:endParaRPr>
          </a:p>
        </p:txBody>
      </p:sp>
      <p:sp>
        <p:nvSpPr>
          <p:cNvPr id="32" name="Rectángulo redondeado 31"/>
          <p:cNvSpPr/>
          <p:nvPr/>
        </p:nvSpPr>
        <p:spPr>
          <a:xfrm>
            <a:off x="3954737" y="4512374"/>
            <a:ext cx="1788842" cy="34513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200" dirty="0" err="1" smtClean="0">
                <a:solidFill>
                  <a:schemeClr val="tx1"/>
                </a:solidFill>
              </a:rPr>
              <a:t>GroupId</a:t>
            </a:r>
            <a:endParaRPr lang="es-CO" sz="2200" dirty="0">
              <a:solidFill>
                <a:schemeClr val="tx1"/>
              </a:solidFill>
            </a:endParaRPr>
          </a:p>
        </p:txBody>
      </p:sp>
      <p:sp>
        <p:nvSpPr>
          <p:cNvPr id="33" name="Rectángulo redondeado 32"/>
          <p:cNvSpPr/>
          <p:nvPr/>
        </p:nvSpPr>
        <p:spPr>
          <a:xfrm>
            <a:off x="3811851" y="4037840"/>
            <a:ext cx="2146993" cy="34513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200" dirty="0" err="1" smtClean="0">
                <a:solidFill>
                  <a:schemeClr val="tx1"/>
                </a:solidFill>
              </a:rPr>
              <a:t>BasicDescription</a:t>
            </a:r>
            <a:endParaRPr lang="es-CO" sz="2200" dirty="0">
              <a:solidFill>
                <a:schemeClr val="tx1"/>
              </a:solidFill>
            </a:endParaRPr>
          </a:p>
        </p:txBody>
      </p:sp>
      <p:sp>
        <p:nvSpPr>
          <p:cNvPr id="34" name="Rectángulo redondeado 33"/>
          <p:cNvSpPr/>
          <p:nvPr/>
        </p:nvSpPr>
        <p:spPr>
          <a:xfrm>
            <a:off x="3647583" y="5023944"/>
            <a:ext cx="2349023" cy="34513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200" dirty="0" err="1" smtClean="0">
                <a:solidFill>
                  <a:schemeClr val="tx1"/>
                </a:solidFill>
              </a:rPr>
              <a:t>AggregationOf</a:t>
            </a:r>
            <a:endParaRPr lang="es-CO" sz="2200" dirty="0">
              <a:solidFill>
                <a:schemeClr val="tx1"/>
              </a:solidFill>
            </a:endParaRPr>
          </a:p>
        </p:txBody>
      </p:sp>
      <p:sp>
        <p:nvSpPr>
          <p:cNvPr id="35" name="Rectángulo redondeado 34"/>
          <p:cNvSpPr/>
          <p:nvPr/>
        </p:nvSpPr>
        <p:spPr>
          <a:xfrm>
            <a:off x="3754709" y="5543668"/>
            <a:ext cx="2204136" cy="34513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200" dirty="0" err="1" smtClean="0">
                <a:solidFill>
                  <a:schemeClr val="tx1"/>
                </a:solidFill>
              </a:rPr>
              <a:t>numOfItems</a:t>
            </a:r>
            <a:endParaRPr lang="es-CO" sz="2200" dirty="0">
              <a:solidFill>
                <a:schemeClr val="tx1"/>
              </a:solidFill>
            </a:endParaRPr>
          </a:p>
        </p:txBody>
      </p:sp>
      <p:cxnSp>
        <p:nvCxnSpPr>
          <p:cNvPr id="3" name="Conector recto 2"/>
          <p:cNvCxnSpPr/>
          <p:nvPr/>
        </p:nvCxnSpPr>
        <p:spPr>
          <a:xfrm flipV="1">
            <a:off x="1028700" y="1114426"/>
            <a:ext cx="5574865" cy="428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5329238" y="-9298"/>
            <a:ext cx="5764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solidFill>
                  <a:schemeClr val="bg2">
                    <a:lumMod val="75000"/>
                  </a:schemeClr>
                </a:solidFill>
              </a:rPr>
              <a:t>Introducción | Problema | Hipótesis | Propuesta | </a:t>
            </a:r>
            <a:r>
              <a:rPr lang="es-CO" b="1" dirty="0" smtClean="0"/>
              <a:t>Avances</a:t>
            </a:r>
            <a:r>
              <a:rPr lang="es-CO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endParaRPr lang="es-CO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49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55" y="261938"/>
            <a:ext cx="604838" cy="6424612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 rot="16200000">
            <a:off x="-3017937" y="2909159"/>
            <a:ext cx="6866880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5. AVANCES: CONCLUSIONES</a:t>
            </a:r>
            <a:endParaRPr lang="es-CO" sz="4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21621" y="80960"/>
            <a:ext cx="1427516" cy="1245946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497754" y="2255133"/>
            <a:ext cx="968692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CO" sz="2600" dirty="0" smtClean="0"/>
              <a:t>El trabajo con los metadatos ha permitido identificar las características del ámbito de aplicación</a:t>
            </a:r>
          </a:p>
          <a:p>
            <a:pPr marL="342900" indent="-342900">
              <a:buAutoNum type="arabicPeriod"/>
            </a:pPr>
            <a:endParaRPr lang="es-CO" sz="2600" dirty="0" smtClean="0"/>
          </a:p>
          <a:p>
            <a:pPr marL="342900" indent="-342900">
              <a:buFontTx/>
              <a:buAutoNum type="arabicPeriod"/>
            </a:pPr>
            <a:r>
              <a:rPr lang="es-CO" sz="2600" dirty="0"/>
              <a:t>Los metadatos permitirán una definición más precisa de la representación basada en ontologías</a:t>
            </a:r>
          </a:p>
          <a:p>
            <a:endParaRPr lang="es-CO" sz="2600" dirty="0" smtClean="0"/>
          </a:p>
          <a:p>
            <a:endParaRPr lang="es-CO" sz="2600" dirty="0" smtClean="0"/>
          </a:p>
          <a:p>
            <a:endParaRPr lang="es-CO" sz="2600" dirty="0"/>
          </a:p>
        </p:txBody>
      </p:sp>
      <p:sp>
        <p:nvSpPr>
          <p:cNvPr id="9" name="CuadroTexto 8"/>
          <p:cNvSpPr txBox="1"/>
          <p:nvPr/>
        </p:nvSpPr>
        <p:spPr>
          <a:xfrm>
            <a:off x="5329238" y="-9298"/>
            <a:ext cx="5764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solidFill>
                  <a:schemeClr val="bg2">
                    <a:lumMod val="75000"/>
                  </a:schemeClr>
                </a:solidFill>
              </a:rPr>
              <a:t>Introducción | Problema | Hipótesis | Propuesta | </a:t>
            </a:r>
            <a:r>
              <a:rPr lang="es-CO" b="1" dirty="0" smtClean="0"/>
              <a:t>Avances</a:t>
            </a:r>
            <a:r>
              <a:rPr lang="es-CO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endParaRPr lang="es-CO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86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1621" y="80960"/>
            <a:ext cx="1427516" cy="124594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5" y="261938"/>
            <a:ext cx="604838" cy="6424612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 rot="16200000">
            <a:off x="-1970122" y="3028956"/>
            <a:ext cx="47712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1. INTRODUCCIÓN</a:t>
            </a:r>
            <a:endParaRPr lang="es-CO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Elipse 1"/>
          <p:cNvSpPr/>
          <p:nvPr/>
        </p:nvSpPr>
        <p:spPr>
          <a:xfrm>
            <a:off x="4757739" y="2781753"/>
            <a:ext cx="2928937" cy="1412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200" b="1" dirty="0" smtClean="0"/>
              <a:t>COMPETENCIAS EDUCATIVAS</a:t>
            </a:r>
            <a:endParaRPr lang="es-CO" sz="2200" b="1" dirty="0"/>
          </a:p>
        </p:txBody>
      </p:sp>
      <p:sp>
        <p:nvSpPr>
          <p:cNvPr id="3" name="Elipse 2"/>
          <p:cNvSpPr/>
          <p:nvPr/>
        </p:nvSpPr>
        <p:spPr>
          <a:xfrm>
            <a:off x="2014161" y="1524724"/>
            <a:ext cx="2986088" cy="9286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200" dirty="0" smtClean="0">
                <a:solidFill>
                  <a:schemeClr val="tx1"/>
                </a:solidFill>
              </a:rPr>
              <a:t>Habilidad-temas</a:t>
            </a:r>
            <a:endParaRPr lang="es-CO" sz="2200" dirty="0">
              <a:solidFill>
                <a:schemeClr val="tx1"/>
              </a:solidFill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7257743" y="1524724"/>
            <a:ext cx="2986088" cy="9286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200" dirty="0" smtClean="0">
                <a:solidFill>
                  <a:schemeClr val="tx1"/>
                </a:solidFill>
              </a:rPr>
              <a:t>Generales-específicas</a:t>
            </a:r>
            <a:endParaRPr lang="es-CO" sz="2200" dirty="0">
              <a:solidFill>
                <a:schemeClr val="tx1"/>
              </a:solidFill>
            </a:endParaRPr>
          </a:p>
        </p:txBody>
      </p:sp>
      <p:sp>
        <p:nvSpPr>
          <p:cNvPr id="16" name="Elipse 15"/>
          <p:cNvSpPr/>
          <p:nvPr/>
        </p:nvSpPr>
        <p:spPr>
          <a:xfrm>
            <a:off x="1585915" y="3931967"/>
            <a:ext cx="2986088" cy="9286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200" dirty="0" smtClean="0">
                <a:solidFill>
                  <a:schemeClr val="tx1"/>
                </a:solidFill>
              </a:rPr>
              <a:t>Foco de la enseñanza</a:t>
            </a:r>
            <a:endParaRPr lang="es-CO" sz="2200" dirty="0">
              <a:solidFill>
                <a:schemeClr val="tx1"/>
              </a:solidFill>
            </a:endParaRPr>
          </a:p>
        </p:txBody>
      </p:sp>
      <p:sp>
        <p:nvSpPr>
          <p:cNvPr id="19" name="Elipse 18"/>
          <p:cNvSpPr/>
          <p:nvPr/>
        </p:nvSpPr>
        <p:spPr>
          <a:xfrm>
            <a:off x="7872412" y="3967574"/>
            <a:ext cx="2986088" cy="9286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200" dirty="0" smtClean="0">
                <a:solidFill>
                  <a:schemeClr val="tx1"/>
                </a:solidFill>
              </a:rPr>
              <a:t>Contenidos de </a:t>
            </a:r>
            <a:r>
              <a:rPr lang="es-CO" sz="2200" dirty="0" err="1" smtClean="0">
                <a:solidFill>
                  <a:schemeClr val="tx1"/>
                </a:solidFill>
              </a:rPr>
              <a:t>VoD</a:t>
            </a:r>
            <a:r>
              <a:rPr lang="es-CO" sz="2200" dirty="0" smtClean="0">
                <a:solidFill>
                  <a:schemeClr val="tx1"/>
                </a:solidFill>
              </a:rPr>
              <a:t> como apoyo</a:t>
            </a:r>
            <a:endParaRPr lang="es-CO" sz="2200" dirty="0">
              <a:solidFill>
                <a:schemeClr val="tx1"/>
              </a:solidFill>
            </a:endParaRPr>
          </a:p>
        </p:txBody>
      </p:sp>
      <p:sp>
        <p:nvSpPr>
          <p:cNvPr id="22" name="Elipse 21"/>
          <p:cNvSpPr/>
          <p:nvPr/>
        </p:nvSpPr>
        <p:spPr>
          <a:xfrm>
            <a:off x="4729164" y="4894919"/>
            <a:ext cx="2986088" cy="9286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200" dirty="0" smtClean="0">
                <a:solidFill>
                  <a:schemeClr val="tx1"/>
                </a:solidFill>
              </a:rPr>
              <a:t>Nivel de cumplimiento</a:t>
            </a:r>
          </a:p>
        </p:txBody>
      </p:sp>
      <p:cxnSp>
        <p:nvCxnSpPr>
          <p:cNvPr id="24" name="Conector recto 23"/>
          <p:cNvCxnSpPr>
            <a:stCxn id="3" idx="5"/>
            <a:endCxn id="2" idx="1"/>
          </p:cNvCxnSpPr>
          <p:nvPr/>
        </p:nvCxnSpPr>
        <p:spPr>
          <a:xfrm>
            <a:off x="4562947" y="2317409"/>
            <a:ext cx="623725" cy="6711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/>
          <p:cNvCxnSpPr>
            <a:stCxn id="2" idx="7"/>
            <a:endCxn id="12" idx="3"/>
          </p:cNvCxnSpPr>
          <p:nvPr/>
        </p:nvCxnSpPr>
        <p:spPr>
          <a:xfrm flipV="1">
            <a:off x="7257743" y="2317409"/>
            <a:ext cx="437302" cy="6711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/>
          <p:cNvCxnSpPr>
            <a:stCxn id="2" idx="3"/>
            <a:endCxn id="16" idx="7"/>
          </p:cNvCxnSpPr>
          <p:nvPr/>
        </p:nvCxnSpPr>
        <p:spPr>
          <a:xfrm flipH="1">
            <a:off x="4134701" y="3987040"/>
            <a:ext cx="1051971" cy="80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/>
          <p:cNvCxnSpPr>
            <a:stCxn id="2" idx="4"/>
            <a:endCxn id="22" idx="0"/>
          </p:cNvCxnSpPr>
          <p:nvPr/>
        </p:nvCxnSpPr>
        <p:spPr>
          <a:xfrm>
            <a:off x="6222208" y="4193835"/>
            <a:ext cx="0" cy="7010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/>
          <p:cNvCxnSpPr>
            <a:stCxn id="2" idx="5"/>
            <a:endCxn id="19" idx="1"/>
          </p:cNvCxnSpPr>
          <p:nvPr/>
        </p:nvCxnSpPr>
        <p:spPr>
          <a:xfrm>
            <a:off x="7257743" y="3987040"/>
            <a:ext cx="1051971" cy="1165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/>
          <p:cNvSpPr txBox="1"/>
          <p:nvPr/>
        </p:nvSpPr>
        <p:spPr>
          <a:xfrm>
            <a:off x="9215101" y="5638941"/>
            <a:ext cx="1643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Con base en [1]</a:t>
            </a:r>
            <a:endParaRPr lang="es-CO" dirty="0"/>
          </a:p>
        </p:txBody>
      </p:sp>
      <p:sp>
        <p:nvSpPr>
          <p:cNvPr id="17" name="CuadroTexto 16"/>
          <p:cNvSpPr txBox="1"/>
          <p:nvPr/>
        </p:nvSpPr>
        <p:spPr>
          <a:xfrm>
            <a:off x="5329238" y="-9298"/>
            <a:ext cx="5768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/>
              <a:t>Introducción</a:t>
            </a:r>
            <a:r>
              <a:rPr lang="es-CO" dirty="0" smtClean="0">
                <a:solidFill>
                  <a:schemeClr val="bg2">
                    <a:lumMod val="75000"/>
                  </a:schemeClr>
                </a:solidFill>
              </a:rPr>
              <a:t> | Problema | Hipótesis | Propuesta | Avances </a:t>
            </a:r>
            <a:endParaRPr lang="es-CO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69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55" y="261938"/>
            <a:ext cx="604838" cy="6424612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 rot="16200000">
            <a:off x="-1364794" y="2886076"/>
            <a:ext cx="35605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REFERENCIAS</a:t>
            </a:r>
            <a:endParaRPr lang="es-CO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21621" y="80960"/>
            <a:ext cx="1427516" cy="1245946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716838" y="4307346"/>
            <a:ext cx="90081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M. Marzal, J. Calzada y A. Cuevas, «Desarrollo de un esquema de metadatos para la descripción de recursos educativos: el perfil de aplicación MIMETA,» </a:t>
            </a:r>
            <a:r>
              <a:rPr lang="es-E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Revista Española de Documentación Científica, 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vol. 29, nº 4, pp. 551-571, 2006. </a:t>
            </a:r>
            <a:endParaRPr lang="es-CO" dirty="0"/>
          </a:p>
        </p:txBody>
      </p:sp>
      <p:sp>
        <p:nvSpPr>
          <p:cNvPr id="3" name="CuadroTexto 2"/>
          <p:cNvSpPr txBox="1"/>
          <p:nvPr/>
        </p:nvSpPr>
        <p:spPr>
          <a:xfrm>
            <a:off x="1283590" y="4304939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[4]</a:t>
            </a:r>
            <a:endParaRPr lang="es-CO" dirty="0"/>
          </a:p>
        </p:txBody>
      </p:sp>
      <p:sp>
        <p:nvSpPr>
          <p:cNvPr id="8" name="Rectángulo 7"/>
          <p:cNvSpPr/>
          <p:nvPr/>
        </p:nvSpPr>
        <p:spPr>
          <a:xfrm>
            <a:off x="1654900" y="5492949"/>
            <a:ext cx="90129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«TV-Anytime Forum,» [En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línea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]. Available: http://www.tv-anytime.org/. 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[Último acceso: 2015 </a:t>
            </a: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Mayo 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22].</a:t>
            </a:r>
            <a:endParaRPr lang="es-CO" dirty="0"/>
          </a:p>
        </p:txBody>
      </p:sp>
      <p:sp>
        <p:nvSpPr>
          <p:cNvPr id="14" name="CuadroTexto 13"/>
          <p:cNvSpPr txBox="1"/>
          <p:nvPr/>
        </p:nvSpPr>
        <p:spPr>
          <a:xfrm>
            <a:off x="1225149" y="5499301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[5]</a:t>
            </a:r>
            <a:endParaRPr lang="es-CO" dirty="0"/>
          </a:p>
        </p:txBody>
      </p:sp>
      <p:sp>
        <p:nvSpPr>
          <p:cNvPr id="19" name="Rectángulo 18"/>
          <p:cNvSpPr/>
          <p:nvPr/>
        </p:nvSpPr>
        <p:spPr>
          <a:xfrm>
            <a:off x="1667899" y="1017946"/>
            <a:ext cx="88905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OCDE, «El programa PISA de la OCDE,» [En línea].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Available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http://www.oecd.org/pisa/39730818.pdf. [Último acceso: 05 Marzo 2015</a:t>
            </a: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].</a:t>
            </a:r>
            <a:endParaRPr lang="es-CO" dirty="0"/>
          </a:p>
        </p:txBody>
      </p:sp>
      <p:sp>
        <p:nvSpPr>
          <p:cNvPr id="20" name="CuadroTexto 19"/>
          <p:cNvSpPr txBox="1"/>
          <p:nvPr/>
        </p:nvSpPr>
        <p:spPr>
          <a:xfrm>
            <a:off x="1276379" y="1017946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[1]</a:t>
            </a:r>
            <a:endParaRPr lang="es-CO" dirty="0"/>
          </a:p>
        </p:txBody>
      </p:sp>
      <p:sp>
        <p:nvSpPr>
          <p:cNvPr id="21" name="Rectángulo 20"/>
          <p:cNvSpPr/>
          <p:nvPr/>
        </p:nvSpPr>
        <p:spPr>
          <a:xfrm>
            <a:off x="1719128" y="2064156"/>
            <a:ext cx="89487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Aenor</a:t>
            </a: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/Comité Técnico de Normalización, 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«Orientación sobre la elaboración de un esquema de metadatos, Norma UNE-ISO 23081,» 2009</a:t>
            </a: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s-CO" dirty="0"/>
          </a:p>
        </p:txBody>
      </p:sp>
      <p:sp>
        <p:nvSpPr>
          <p:cNvPr id="22" name="CuadroTexto 21"/>
          <p:cNvSpPr txBox="1"/>
          <p:nvPr/>
        </p:nvSpPr>
        <p:spPr>
          <a:xfrm>
            <a:off x="1278535" y="2064156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[2]</a:t>
            </a:r>
            <a:endParaRPr lang="es-CO" dirty="0"/>
          </a:p>
        </p:txBody>
      </p:sp>
      <p:sp>
        <p:nvSpPr>
          <p:cNvPr id="23" name="Rectángulo 22"/>
          <p:cNvSpPr/>
          <p:nvPr/>
        </p:nvSpPr>
        <p:spPr>
          <a:xfrm>
            <a:off x="1719127" y="3063083"/>
            <a:ext cx="89487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Universidad de </a:t>
            </a:r>
            <a:r>
              <a:rPr lang="es-E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Cornell</a:t>
            </a: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Cornell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«Metadatos,» [En línea].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Available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https://www.library.cornell.edu/preservation/tutorial-spanish/metadata/table5-1.html. [Último acceso: 10 Agosto 2015].</a:t>
            </a:r>
            <a:endParaRPr lang="es-CO" dirty="0"/>
          </a:p>
        </p:txBody>
      </p:sp>
      <p:sp>
        <p:nvSpPr>
          <p:cNvPr id="24" name="CuadroTexto 23"/>
          <p:cNvSpPr txBox="1"/>
          <p:nvPr/>
        </p:nvSpPr>
        <p:spPr>
          <a:xfrm>
            <a:off x="1278534" y="3063083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[3]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5010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55" y="261938"/>
            <a:ext cx="604838" cy="6424612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 rot="16200000">
            <a:off x="-1364794" y="2886076"/>
            <a:ext cx="35605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REFERENCIAS</a:t>
            </a:r>
            <a:endParaRPr lang="es-CO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21621" y="80960"/>
            <a:ext cx="1427516" cy="1245946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497753" y="1083550"/>
            <a:ext cx="968692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sz="2600" dirty="0" smtClean="0"/>
          </a:p>
          <a:p>
            <a:endParaRPr lang="es-CO" sz="2600" dirty="0" smtClean="0"/>
          </a:p>
          <a:p>
            <a:endParaRPr lang="es-CO" sz="2600" dirty="0"/>
          </a:p>
        </p:txBody>
      </p:sp>
      <p:sp>
        <p:nvSpPr>
          <p:cNvPr id="9" name="Rectángulo 8"/>
          <p:cNvSpPr/>
          <p:nvPr/>
        </p:nvSpPr>
        <p:spPr>
          <a:xfrm>
            <a:off x="1654899" y="1304636"/>
            <a:ext cx="90129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«The Moving Pictures Experts Group,» [En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línea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].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Available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http://mpeg.chiariglione.org/standards/mpeg-21/mpeg-21.htm. [Último acceso: 2015 Mayo 22].</a:t>
            </a:r>
            <a:endParaRPr lang="es-CO" dirty="0"/>
          </a:p>
        </p:txBody>
      </p:sp>
      <p:sp>
        <p:nvSpPr>
          <p:cNvPr id="11" name="Rectángulo 10"/>
          <p:cNvSpPr/>
          <p:nvPr/>
        </p:nvSpPr>
        <p:spPr>
          <a:xfrm>
            <a:off x="1654898" y="2405730"/>
            <a:ext cx="90129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Dublin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Core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Metadata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Initiative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,» [En línea].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Available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http://dublincore.org/. [Último acceso: 2015 Mayo 22].</a:t>
            </a:r>
            <a:endParaRPr lang="es-CO" dirty="0"/>
          </a:p>
        </p:txBody>
      </p:sp>
      <p:sp>
        <p:nvSpPr>
          <p:cNvPr id="12" name="Rectángulo 11"/>
          <p:cNvSpPr/>
          <p:nvPr/>
        </p:nvSpPr>
        <p:spPr>
          <a:xfrm>
            <a:off x="1654897" y="3244108"/>
            <a:ext cx="901298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«IEEE Standards Association,» [En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línea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].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Available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https://standards.ieee.org/findstds/standard/1484.12.1-2002.html. [Último acceso: 2015 Mayo 22].</a:t>
            </a:r>
            <a:endParaRPr lang="es-CO" dirty="0"/>
          </a:p>
        </p:txBody>
      </p:sp>
      <p:sp>
        <p:nvSpPr>
          <p:cNvPr id="13" name="Rectángulo 12"/>
          <p:cNvSpPr/>
          <p:nvPr/>
        </p:nvSpPr>
        <p:spPr>
          <a:xfrm>
            <a:off x="1654896" y="4405743"/>
            <a:ext cx="90129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n-US" dirty="0" err="1"/>
              <a:t>nformation</a:t>
            </a:r>
            <a:r>
              <a:rPr lang="en-US" dirty="0"/>
              <a:t> technology -- Learning, education and training -- Metadata for learning resources -- Part 1: </a:t>
            </a:r>
            <a:r>
              <a:rPr lang="en-US" dirty="0" smtClean="0"/>
              <a:t>Framework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,»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[En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línea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].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Available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http://www.iso.org/iso/catalogue_detail.htm?csnumber=50772. [Último acceso: 2015 </a:t>
            </a: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Agosto 10].</a:t>
            </a:r>
            <a:endParaRPr lang="es-CO" dirty="0"/>
          </a:p>
        </p:txBody>
      </p:sp>
      <p:sp>
        <p:nvSpPr>
          <p:cNvPr id="15" name="CuadroTexto 14"/>
          <p:cNvSpPr txBox="1"/>
          <p:nvPr/>
        </p:nvSpPr>
        <p:spPr>
          <a:xfrm>
            <a:off x="1239435" y="1302197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[6]</a:t>
            </a:r>
            <a:endParaRPr lang="es-CO" dirty="0"/>
          </a:p>
        </p:txBody>
      </p:sp>
      <p:sp>
        <p:nvSpPr>
          <p:cNvPr id="16" name="CuadroTexto 15"/>
          <p:cNvSpPr txBox="1"/>
          <p:nvPr/>
        </p:nvSpPr>
        <p:spPr>
          <a:xfrm>
            <a:off x="1253723" y="2415563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[7]</a:t>
            </a:r>
            <a:endParaRPr lang="es-CO" dirty="0"/>
          </a:p>
        </p:txBody>
      </p:sp>
      <p:sp>
        <p:nvSpPr>
          <p:cNvPr id="17" name="CuadroTexto 16"/>
          <p:cNvSpPr txBox="1"/>
          <p:nvPr/>
        </p:nvSpPr>
        <p:spPr>
          <a:xfrm>
            <a:off x="1262089" y="3213347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[8]</a:t>
            </a:r>
            <a:endParaRPr lang="es-CO" dirty="0"/>
          </a:p>
        </p:txBody>
      </p:sp>
      <p:sp>
        <p:nvSpPr>
          <p:cNvPr id="18" name="CuadroTexto 17"/>
          <p:cNvSpPr txBox="1"/>
          <p:nvPr/>
        </p:nvSpPr>
        <p:spPr>
          <a:xfrm>
            <a:off x="1249015" y="4405743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[9]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8843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1621" y="80960"/>
            <a:ext cx="1427516" cy="1245946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4371975" y="2514601"/>
            <a:ext cx="3387274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7000" dirty="0" smtClean="0">
                <a:solidFill>
                  <a:schemeClr val="bg2">
                    <a:lumMod val="50000"/>
                  </a:schemeClr>
                </a:solidFill>
              </a:rPr>
              <a:t>GRACIAS</a:t>
            </a:r>
            <a:endParaRPr lang="es-CO" sz="7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687031" y="571068"/>
            <a:ext cx="604838" cy="642461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387" y="174625"/>
            <a:ext cx="1595438" cy="2237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44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1621" y="80960"/>
            <a:ext cx="1427516" cy="124594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5" y="261938"/>
            <a:ext cx="604838" cy="6424612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1271593" y="531685"/>
            <a:ext cx="263418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000" dirty="0" smtClean="0"/>
              <a:t>En la práctica …</a:t>
            </a:r>
            <a:endParaRPr lang="es-CO" sz="30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3068" y="1089669"/>
            <a:ext cx="8845057" cy="2196423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394085" y="3612631"/>
            <a:ext cx="177003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000" dirty="0" smtClean="0"/>
              <a:t>Lo ideal …</a:t>
            </a:r>
            <a:endParaRPr lang="es-CO" sz="30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52292" y="3582102"/>
            <a:ext cx="6425833" cy="3104448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 rot="16200000">
            <a:off x="-1395445" y="2886076"/>
            <a:ext cx="36218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2. PROBLEMA</a:t>
            </a:r>
            <a:endParaRPr lang="es-CO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5329238" y="-9298"/>
            <a:ext cx="5770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solidFill>
                  <a:schemeClr val="bg2">
                    <a:lumMod val="75000"/>
                  </a:schemeClr>
                </a:solidFill>
              </a:rPr>
              <a:t>Introducción | </a:t>
            </a:r>
            <a:r>
              <a:rPr lang="es-CO" b="1" dirty="0" smtClean="0"/>
              <a:t>Problema</a:t>
            </a:r>
            <a:r>
              <a:rPr lang="es-CO" dirty="0" smtClean="0">
                <a:solidFill>
                  <a:schemeClr val="bg2">
                    <a:lumMod val="75000"/>
                  </a:schemeClr>
                </a:solidFill>
              </a:rPr>
              <a:t> | Hipótesis | Propuesta | Avances </a:t>
            </a:r>
            <a:endParaRPr lang="es-CO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66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1621" y="80960"/>
            <a:ext cx="1427516" cy="124594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5" y="261938"/>
            <a:ext cx="604838" cy="6424612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 rot="16200000">
            <a:off x="-1395445" y="2886076"/>
            <a:ext cx="36218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2. PROBLEMA</a:t>
            </a:r>
            <a:endParaRPr lang="es-CO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271593" y="1669810"/>
            <a:ext cx="391196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400" dirty="0" smtClean="0"/>
              <a:t>A nivel tecnológico …</a:t>
            </a:r>
            <a:endParaRPr lang="es-CO" sz="3400" dirty="0"/>
          </a:p>
        </p:txBody>
      </p:sp>
      <p:sp>
        <p:nvSpPr>
          <p:cNvPr id="3" name="CuadroTexto 2"/>
          <p:cNvSpPr txBox="1"/>
          <p:nvPr/>
        </p:nvSpPr>
        <p:spPr>
          <a:xfrm>
            <a:off x="1729033" y="2959562"/>
            <a:ext cx="823610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CO" sz="2600" dirty="0" smtClean="0"/>
              <a:t>No se evidencian relaciones Contenidos – Competencias</a:t>
            </a:r>
            <a:endParaRPr lang="es-CO" sz="2600" dirty="0"/>
          </a:p>
        </p:txBody>
      </p:sp>
      <p:sp>
        <p:nvSpPr>
          <p:cNvPr id="4" name="CuadroTexto 3"/>
          <p:cNvSpPr txBox="1"/>
          <p:nvPr/>
        </p:nvSpPr>
        <p:spPr>
          <a:xfrm>
            <a:off x="2139826" y="3700754"/>
            <a:ext cx="44132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 smtClean="0"/>
              <a:t>Metadatos audiovisuales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 smtClean="0"/>
              <a:t>Metadatos recursos educativos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 smtClean="0"/>
              <a:t>Metadatos competencias</a:t>
            </a:r>
            <a:endParaRPr lang="es-CO" sz="2400" dirty="0"/>
          </a:p>
        </p:txBody>
      </p:sp>
      <p:sp>
        <p:nvSpPr>
          <p:cNvPr id="6" name="Flecha derecha 5"/>
          <p:cNvSpPr/>
          <p:nvPr/>
        </p:nvSpPr>
        <p:spPr>
          <a:xfrm>
            <a:off x="6718180" y="4118011"/>
            <a:ext cx="542925" cy="3846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2400"/>
          </a:p>
        </p:txBody>
      </p:sp>
      <p:sp>
        <p:nvSpPr>
          <p:cNvPr id="7" name="CuadroTexto 6"/>
          <p:cNvSpPr txBox="1"/>
          <p:nvPr/>
        </p:nvSpPr>
        <p:spPr>
          <a:xfrm>
            <a:off x="7421318" y="4070085"/>
            <a:ext cx="36762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dirty="0" smtClean="0"/>
              <a:t>Consideración por separado</a:t>
            </a:r>
            <a:endParaRPr lang="es-CO" sz="2400" dirty="0"/>
          </a:p>
        </p:txBody>
      </p:sp>
      <p:cxnSp>
        <p:nvCxnSpPr>
          <p:cNvPr id="10" name="Conector recto 9"/>
          <p:cNvCxnSpPr/>
          <p:nvPr/>
        </p:nvCxnSpPr>
        <p:spPr>
          <a:xfrm flipV="1">
            <a:off x="969174" y="2287587"/>
            <a:ext cx="5245889" cy="14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5329238" y="-9298"/>
            <a:ext cx="5770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solidFill>
                  <a:schemeClr val="bg2">
                    <a:lumMod val="75000"/>
                  </a:schemeClr>
                </a:solidFill>
              </a:rPr>
              <a:t>Introducción | </a:t>
            </a:r>
            <a:r>
              <a:rPr lang="es-CO" b="1" dirty="0" smtClean="0"/>
              <a:t>Problema</a:t>
            </a:r>
            <a:r>
              <a:rPr lang="es-CO" dirty="0" smtClean="0">
                <a:solidFill>
                  <a:schemeClr val="bg2">
                    <a:lumMod val="75000"/>
                  </a:schemeClr>
                </a:solidFill>
              </a:rPr>
              <a:t> | Hipótesis | Propuesta | Avances </a:t>
            </a:r>
            <a:endParaRPr lang="es-CO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46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1621" y="80960"/>
            <a:ext cx="1427516" cy="124594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5" y="261938"/>
            <a:ext cx="604838" cy="6424612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 rot="16200000">
            <a:off x="-1395445" y="2886076"/>
            <a:ext cx="36218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2. PROBLEMA</a:t>
            </a:r>
            <a:endParaRPr lang="es-CO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271593" y="1669810"/>
            <a:ext cx="391196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400" dirty="0" smtClean="0"/>
              <a:t>A nivel tecnológico …</a:t>
            </a:r>
            <a:endParaRPr lang="es-CO" sz="3400" dirty="0"/>
          </a:p>
        </p:txBody>
      </p:sp>
      <p:sp>
        <p:nvSpPr>
          <p:cNvPr id="3" name="CuadroTexto 2"/>
          <p:cNvSpPr txBox="1"/>
          <p:nvPr/>
        </p:nvSpPr>
        <p:spPr>
          <a:xfrm>
            <a:off x="1729033" y="2959562"/>
            <a:ext cx="956075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600" dirty="0" smtClean="0"/>
              <a:t>2.   Sin mecanismos para ofrecer contenidos acordes con necesidades</a:t>
            </a:r>
            <a:endParaRPr lang="es-CO" sz="26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2139826" y="3700754"/>
            <a:ext cx="8713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 smtClean="0"/>
              <a:t>Nivel de cumplimiento de las competencias – contenidos ofrecido</a:t>
            </a:r>
            <a:endParaRPr lang="es-CO" sz="2400" dirty="0"/>
          </a:p>
        </p:txBody>
      </p:sp>
      <p:cxnSp>
        <p:nvCxnSpPr>
          <p:cNvPr id="10" name="Conector recto 9"/>
          <p:cNvCxnSpPr/>
          <p:nvPr/>
        </p:nvCxnSpPr>
        <p:spPr>
          <a:xfrm flipV="1">
            <a:off x="969174" y="2259016"/>
            <a:ext cx="5245889" cy="14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/>
          <p:cNvSpPr txBox="1"/>
          <p:nvPr/>
        </p:nvSpPr>
        <p:spPr>
          <a:xfrm>
            <a:off x="5329238" y="-9298"/>
            <a:ext cx="5770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solidFill>
                  <a:schemeClr val="bg2">
                    <a:lumMod val="75000"/>
                  </a:schemeClr>
                </a:solidFill>
              </a:rPr>
              <a:t>Introducción | </a:t>
            </a:r>
            <a:r>
              <a:rPr lang="es-CO" b="1" dirty="0" smtClean="0"/>
              <a:t>Problema</a:t>
            </a:r>
            <a:r>
              <a:rPr lang="es-CO" dirty="0" smtClean="0">
                <a:solidFill>
                  <a:schemeClr val="bg2">
                    <a:lumMod val="75000"/>
                  </a:schemeClr>
                </a:solidFill>
              </a:rPr>
              <a:t> | Hipótesis | Propuesta | Avances </a:t>
            </a:r>
            <a:endParaRPr lang="es-CO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19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1621" y="80960"/>
            <a:ext cx="1427516" cy="124594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5" y="261938"/>
            <a:ext cx="604838" cy="6424612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 rot="16200000">
            <a:off x="-1395445" y="2886076"/>
            <a:ext cx="36218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2. PROBLEMA</a:t>
            </a:r>
            <a:endParaRPr lang="es-CO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271593" y="1669810"/>
            <a:ext cx="5065426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400" dirty="0" smtClean="0"/>
              <a:t>Desde el campo de los SR …</a:t>
            </a:r>
            <a:endParaRPr lang="es-CO" sz="3400" dirty="0"/>
          </a:p>
        </p:txBody>
      </p:sp>
      <p:sp>
        <p:nvSpPr>
          <p:cNvPr id="3" name="CuadroTexto 2"/>
          <p:cNvSpPr txBox="1"/>
          <p:nvPr/>
        </p:nvSpPr>
        <p:spPr>
          <a:xfrm>
            <a:off x="1741344" y="2853155"/>
            <a:ext cx="762933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600" dirty="0"/>
              <a:t>1</a:t>
            </a:r>
            <a:r>
              <a:rPr lang="es-CO" sz="2600" dirty="0" smtClean="0"/>
              <a:t>.   Las valoraciones no son indicadores de necesidades</a:t>
            </a:r>
            <a:endParaRPr lang="es-CO" sz="26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2314575" y="3586163"/>
            <a:ext cx="532312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 smtClean="0"/>
              <a:t>¿Cómo medirlas?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 smtClean="0"/>
              <a:t>¿Cómo modelar contenidos y perfiles?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 smtClean="0"/>
              <a:t>¿Cómo introducir variables?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 smtClean="0"/>
              <a:t>¿Cómo razonar?</a:t>
            </a:r>
            <a:endParaRPr lang="es-CO" sz="2400" dirty="0"/>
          </a:p>
        </p:txBody>
      </p:sp>
      <p:cxnSp>
        <p:nvCxnSpPr>
          <p:cNvPr id="11" name="Conector recto 10"/>
          <p:cNvCxnSpPr/>
          <p:nvPr/>
        </p:nvCxnSpPr>
        <p:spPr>
          <a:xfrm flipV="1">
            <a:off x="969174" y="2316153"/>
            <a:ext cx="5245889" cy="14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/>
          <p:cNvSpPr txBox="1"/>
          <p:nvPr/>
        </p:nvSpPr>
        <p:spPr>
          <a:xfrm>
            <a:off x="5329238" y="-9298"/>
            <a:ext cx="5770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solidFill>
                  <a:schemeClr val="bg2">
                    <a:lumMod val="75000"/>
                  </a:schemeClr>
                </a:solidFill>
              </a:rPr>
              <a:t>Introducción | </a:t>
            </a:r>
            <a:r>
              <a:rPr lang="es-CO" b="1" dirty="0" smtClean="0"/>
              <a:t>Problema</a:t>
            </a:r>
            <a:r>
              <a:rPr lang="es-CO" dirty="0" smtClean="0">
                <a:solidFill>
                  <a:schemeClr val="bg2">
                    <a:lumMod val="75000"/>
                  </a:schemeClr>
                </a:solidFill>
              </a:rPr>
              <a:t> | Hipótesis | Propuesta | Avances </a:t>
            </a:r>
            <a:endParaRPr lang="es-CO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35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1621" y="80960"/>
            <a:ext cx="1427516" cy="124594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5" y="261938"/>
            <a:ext cx="604838" cy="6424612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 rot="16200000">
            <a:off x="-1395445" y="2886076"/>
            <a:ext cx="36218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2. PROBLEMA</a:t>
            </a:r>
            <a:endParaRPr lang="es-CO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1271593" y="2086376"/>
            <a:ext cx="471205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400" dirty="0" smtClean="0"/>
              <a:t>Pregunta de investigación</a:t>
            </a:r>
            <a:endParaRPr lang="es-CO" sz="3400" dirty="0"/>
          </a:p>
        </p:txBody>
      </p:sp>
      <p:sp>
        <p:nvSpPr>
          <p:cNvPr id="6" name="Rectángulo 5"/>
          <p:cNvSpPr/>
          <p:nvPr/>
        </p:nvSpPr>
        <p:spPr>
          <a:xfrm>
            <a:off x="1543045" y="2866828"/>
            <a:ext cx="10287005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400"/>
              </a:spcAft>
            </a:pPr>
            <a:r>
              <a:rPr lang="es-CO" sz="26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¿Cómo mejorar la búsqueda de contenidos educativos de Video bajo Demanda acordes con las competencias educativas?</a:t>
            </a:r>
            <a:endParaRPr lang="es-CO" sz="2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3" name="Conector recto 12"/>
          <p:cNvCxnSpPr/>
          <p:nvPr/>
        </p:nvCxnSpPr>
        <p:spPr>
          <a:xfrm flipV="1">
            <a:off x="969174" y="2614604"/>
            <a:ext cx="5014478" cy="587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/>
          <p:cNvSpPr txBox="1"/>
          <p:nvPr/>
        </p:nvSpPr>
        <p:spPr>
          <a:xfrm>
            <a:off x="5329238" y="-9298"/>
            <a:ext cx="5770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solidFill>
                  <a:schemeClr val="bg2">
                    <a:lumMod val="75000"/>
                  </a:schemeClr>
                </a:solidFill>
              </a:rPr>
              <a:t>Introducción | </a:t>
            </a:r>
            <a:r>
              <a:rPr lang="es-CO" b="1" dirty="0" smtClean="0"/>
              <a:t>Problema</a:t>
            </a:r>
            <a:r>
              <a:rPr lang="es-CO" dirty="0" smtClean="0">
                <a:solidFill>
                  <a:schemeClr val="bg2">
                    <a:lumMod val="75000"/>
                  </a:schemeClr>
                </a:solidFill>
              </a:rPr>
              <a:t> | Hipótesis | Propuesta | Avances </a:t>
            </a:r>
            <a:endParaRPr lang="es-CO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56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1621" y="80960"/>
            <a:ext cx="1427516" cy="124594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5" y="261938"/>
            <a:ext cx="604838" cy="6424612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 rot="16200000">
            <a:off x="-1261337" y="2886076"/>
            <a:ext cx="33536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3. HIPÓTESIS</a:t>
            </a:r>
            <a:endParaRPr lang="es-CO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2093675" y="2092140"/>
            <a:ext cx="8964850" cy="2418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400"/>
              </a:spcAft>
            </a:pPr>
            <a:r>
              <a:rPr lang="es-CO" sz="2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sistema de recomendaciones que considere el nivel de cumplimiento de las competencias, permitirá mejorar la búsqueda de contenidos educativos de </a:t>
            </a:r>
            <a:r>
              <a:rPr lang="es-CO" sz="2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VoD</a:t>
            </a:r>
            <a:r>
              <a:rPr lang="es-CO" sz="2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través de sugerencias de </a:t>
            </a:r>
            <a:r>
              <a:rPr lang="es-CO" sz="2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calidad</a:t>
            </a:r>
            <a:endParaRPr lang="es-CO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329238" y="-9298"/>
            <a:ext cx="5767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solidFill>
                  <a:schemeClr val="bg2">
                    <a:lumMod val="75000"/>
                  </a:schemeClr>
                </a:solidFill>
              </a:rPr>
              <a:t>Introducción | Problema | </a:t>
            </a:r>
            <a:r>
              <a:rPr lang="es-CO" b="1" dirty="0" smtClean="0"/>
              <a:t>Hipótesis </a:t>
            </a:r>
            <a:r>
              <a:rPr lang="es-CO" dirty="0" smtClean="0">
                <a:solidFill>
                  <a:schemeClr val="bg2">
                    <a:lumMod val="75000"/>
                  </a:schemeClr>
                </a:solidFill>
              </a:rPr>
              <a:t>| Propuesta | Avances </a:t>
            </a:r>
            <a:endParaRPr lang="es-CO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15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1432</TotalTime>
  <Words>1622</Words>
  <Application>Microsoft Office PowerPoint</Application>
  <PresentationFormat>Panorámica</PresentationFormat>
  <Paragraphs>296</Paragraphs>
  <Slides>32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8" baseType="lpstr">
      <vt:lpstr>Arial</vt:lpstr>
      <vt:lpstr>Calibri</vt:lpstr>
      <vt:lpstr>Calibri Light</vt:lpstr>
      <vt:lpstr>Times New Roman</vt:lpstr>
      <vt:lpstr>Wingdings</vt:lpstr>
      <vt:lpstr>Tema de Office</vt:lpstr>
      <vt:lpstr>Sistema de Recomendaciones de Contenidos Educativos de VoD Centrado en las Competencias Educativas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DIEGODURAN</dc:creator>
  <cp:lastModifiedBy>DIEGODURAN</cp:lastModifiedBy>
  <cp:revision>107</cp:revision>
  <dcterms:created xsi:type="dcterms:W3CDTF">2015-08-25T00:53:18Z</dcterms:created>
  <dcterms:modified xsi:type="dcterms:W3CDTF">2015-09-11T03:14:16Z</dcterms:modified>
</cp:coreProperties>
</file>