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56" r:id="rId2"/>
    <p:sldId id="257" r:id="rId3"/>
    <p:sldId id="321" r:id="rId4"/>
    <p:sldId id="270" r:id="rId5"/>
    <p:sldId id="304" r:id="rId6"/>
    <p:sldId id="305" r:id="rId7"/>
    <p:sldId id="293" r:id="rId8"/>
    <p:sldId id="294" r:id="rId9"/>
    <p:sldId id="306" r:id="rId10"/>
    <p:sldId id="301" r:id="rId11"/>
    <p:sldId id="320" r:id="rId12"/>
    <p:sldId id="275" r:id="rId13"/>
    <p:sldId id="289" r:id="rId14"/>
    <p:sldId id="322" r:id="rId15"/>
    <p:sldId id="302" r:id="rId16"/>
    <p:sldId id="307" r:id="rId17"/>
    <p:sldId id="308" r:id="rId18"/>
    <p:sldId id="309" r:id="rId19"/>
    <p:sldId id="315" r:id="rId20"/>
    <p:sldId id="316" r:id="rId21"/>
    <p:sldId id="310" r:id="rId22"/>
    <p:sldId id="311" r:id="rId23"/>
    <p:sldId id="312" r:id="rId24"/>
    <p:sldId id="313" r:id="rId25"/>
    <p:sldId id="314" r:id="rId26"/>
    <p:sldId id="303" r:id="rId27"/>
    <p:sldId id="317" r:id="rId28"/>
    <p:sldId id="259" r:id="rId29"/>
    <p:sldId id="318" r:id="rId30"/>
    <p:sldId id="319" r:id="rId31"/>
    <p:sldId id="323" r:id="rId32"/>
    <p:sldId id="260" r:id="rId33"/>
    <p:sldId id="324" r:id="rId34"/>
    <p:sldId id="263" r:id="rId35"/>
    <p:sldId id="297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CC8"/>
    <a:srgbClr val="28E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30" autoAdjust="0"/>
  </p:normalViewPr>
  <p:slideViewPr>
    <p:cSldViewPr>
      <p:cViewPr>
        <p:scale>
          <a:sx n="100" d="100"/>
          <a:sy n="100" d="100"/>
        </p:scale>
        <p:origin x="-270" y="208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7\Desktop\resumen%20de%20system%20mapp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WEB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tic'!$A$3:$A$10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xVal>
          <c:yVal>
            <c:numRef>
              <c:f>'graicas tic'!$B$3:$B$10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yVal>
          <c:bubbleSize>
            <c:numRef>
              <c:f>'graicas tic'!$C$3:$C$10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7">
                  <c:v>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58782848"/>
        <c:axId val="58784768"/>
      </c:bubbleChart>
      <c:valAx>
        <c:axId val="58782848"/>
        <c:scaling>
          <c:orientation val="minMax"/>
          <c:max val="1.1000000000000001"/>
          <c:min val="0.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WEB (28)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784768"/>
        <c:crosses val="autoZero"/>
        <c:crossBetween val="midCat"/>
        <c:majorUnit val="0.1"/>
      </c:valAx>
      <c:valAx>
        <c:axId val="58784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782848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Articulos Por Año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89129483814524"/>
          <c:y val="0.19480351414406533"/>
          <c:w val="0.68242672790901138"/>
          <c:h val="0.74869167395742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artiulosXaño!$B$1</c:f>
              <c:strCache>
                <c:ptCount val="1"/>
                <c:pt idx="0">
                  <c:v>Articulos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2700"/>
            </c:spPr>
            <c:trendlineType val="poly"/>
            <c:order val="2"/>
            <c:dispRSqr val="0"/>
            <c:dispEq val="0"/>
          </c:trendline>
          <c:xVal>
            <c:numRef>
              <c:f>artiulosXaño!$A$2:$A$14</c:f>
              <c:numCache>
                <c:formatCode>General</c:formatCode>
                <c:ptCount val="13"/>
                <c:pt idx="0">
                  <c:v>1989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artiulosXaño!$B$2:$B$14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47456"/>
        <c:axId val="58961920"/>
      </c:scatterChart>
      <c:valAx>
        <c:axId val="5894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961920"/>
        <c:crosses val="autoZero"/>
        <c:crossBetween val="midCat"/>
        <c:majorUnit val="5"/>
      </c:valAx>
      <c:valAx>
        <c:axId val="58961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Cantidad</a:t>
                </a:r>
                <a:r>
                  <a:rPr lang="es-CO" baseline="0"/>
                  <a:t> de Articulos</a:t>
                </a:r>
                <a:endParaRPr lang="es-CO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947456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tecnologias!$D$1</c:f>
              <c:strCache>
                <c:ptCount val="1"/>
                <c:pt idx="0">
                  <c:v>Año</c:v>
                </c:pt>
              </c:strCache>
            </c:strRef>
          </c:tx>
          <c:invertIfNegative val="0"/>
          <c:xVal>
            <c:numRef>
              <c:f>tecnologias!$C$2:$C$36</c:f>
              <c:numCache>
                <c:formatCode>General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10</c:v>
                </c:pt>
                <c:pt idx="33">
                  <c:v>11</c:v>
                </c:pt>
                <c:pt idx="34">
                  <c:v>12</c:v>
                </c:pt>
              </c:numCache>
            </c:numRef>
          </c:xVal>
          <c:yVal>
            <c:numRef>
              <c:f>tecnologias!$D$2:$D$36</c:f>
              <c:numCache>
                <c:formatCode>General</c:formatCode>
                <c:ptCount val="3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2007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2010</c:v>
                </c:pt>
                <c:pt idx="12">
                  <c:v>2012</c:v>
                </c:pt>
                <c:pt idx="13">
                  <c:v>2014</c:v>
                </c:pt>
                <c:pt idx="14">
                  <c:v>2006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  <c:pt idx="18">
                  <c:v>2011</c:v>
                </c:pt>
                <c:pt idx="19">
                  <c:v>2014</c:v>
                </c:pt>
                <c:pt idx="20">
                  <c:v>2008</c:v>
                </c:pt>
                <c:pt idx="21">
                  <c:v>2013</c:v>
                </c:pt>
                <c:pt idx="22">
                  <c:v>1989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2014</c:v>
                </c:pt>
                <c:pt idx="28">
                  <c:v>2009</c:v>
                </c:pt>
                <c:pt idx="29">
                  <c:v>2010</c:v>
                </c:pt>
                <c:pt idx="30">
                  <c:v>2013</c:v>
                </c:pt>
                <c:pt idx="31">
                  <c:v>2014</c:v>
                </c:pt>
                <c:pt idx="32">
                  <c:v>2014</c:v>
                </c:pt>
                <c:pt idx="33">
                  <c:v>2014</c:v>
                </c:pt>
                <c:pt idx="34">
                  <c:v>2014</c:v>
                </c:pt>
              </c:numCache>
            </c:numRef>
          </c:yVal>
          <c:bubbleSize>
            <c:numRef>
              <c:f>tecnologias!$E$2:$E$36</c:f>
              <c:numCache>
                <c:formatCode>General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3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"/>
        <c:showNegBubbles val="0"/>
        <c:axId val="58978688"/>
        <c:axId val="58980608"/>
      </c:bubbleChart>
      <c:valAx>
        <c:axId val="5897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1.</a:t>
                </a:r>
                <a:r>
                  <a:rPr lang="es-CO" baseline="0"/>
                  <a:t> WEB,2. Llamadas, 3. Moviles, 4.MSN, 5. Video-multimedia, 6GS, Postcard, 8.Kinnect, 9telesalud, 10cluster</a:t>
                </a:r>
                <a:endParaRPr lang="es-CO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980608"/>
        <c:crosses val="autoZero"/>
        <c:crossBetween val="midCat"/>
      </c:valAx>
      <c:valAx>
        <c:axId val="5898060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97868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numFmt formatCode="General" sourceLinked="0"/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'tipo de interven-salud'!$B$2:$B$25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</c:numCache>
            </c:numRef>
          </c:xVal>
          <c:yVal>
            <c:numRef>
              <c:f>'tipo de interven-salud'!$C$2:$C$25</c:f>
              <c:numCache>
                <c:formatCode>General</c:formatCode>
                <c:ptCount val="24"/>
                <c:pt idx="0">
                  <c:v>2014</c:v>
                </c:pt>
                <c:pt idx="1">
                  <c:v>2013</c:v>
                </c:pt>
                <c:pt idx="2">
                  <c:v>2010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2007</c:v>
                </c:pt>
                <c:pt idx="9">
                  <c:v>2005</c:v>
                </c:pt>
                <c:pt idx="10">
                  <c:v>2014</c:v>
                </c:pt>
                <c:pt idx="11">
                  <c:v>2013</c:v>
                </c:pt>
                <c:pt idx="12">
                  <c:v>2011</c:v>
                </c:pt>
                <c:pt idx="13">
                  <c:v>2009</c:v>
                </c:pt>
                <c:pt idx="14">
                  <c:v>2007</c:v>
                </c:pt>
                <c:pt idx="15">
                  <c:v>2008</c:v>
                </c:pt>
                <c:pt idx="16">
                  <c:v>2011</c:v>
                </c:pt>
                <c:pt idx="17">
                  <c:v>2014</c:v>
                </c:pt>
                <c:pt idx="18">
                  <c:v>2013</c:v>
                </c:pt>
                <c:pt idx="19">
                  <c:v>2012</c:v>
                </c:pt>
                <c:pt idx="20">
                  <c:v>2011</c:v>
                </c:pt>
                <c:pt idx="21">
                  <c:v>2010</c:v>
                </c:pt>
                <c:pt idx="22">
                  <c:v>2009</c:v>
                </c:pt>
                <c:pt idx="23">
                  <c:v>2007</c:v>
                </c:pt>
              </c:numCache>
            </c:numRef>
          </c:yVal>
          <c:bubbleSize>
            <c:numRef>
              <c:f>'tipo de interven-salud'!$D$2:$D$25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59020800"/>
        <c:axId val="59022720"/>
      </c:bubbleChart>
      <c:valAx>
        <c:axId val="5902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1.Dieta,</a:t>
                </a:r>
                <a:r>
                  <a:rPr lang="es-CO" baseline="0"/>
                  <a:t> 2.Actividad Fisica, 3.Auto-Cuidado, 4.Tabaco y Alcohol, 5.Pedagogía (cambio de Comportamiento)</a:t>
                </a:r>
                <a:endParaRPr lang="es-CO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9022720"/>
        <c:crosses val="autoZero"/>
        <c:crossBetween val="midCat"/>
      </c:valAx>
      <c:valAx>
        <c:axId val="59022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9020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Porcentajes</a:t>
            </a:r>
            <a:r>
              <a:rPr lang="es-CO" baseline="0"/>
              <a:t> líneas de Intervención</a:t>
            </a:r>
            <a:endParaRPr lang="es-CO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'tipo de interven-salud'!$A$34:$A$38</c:f>
              <c:strCache>
                <c:ptCount val="5"/>
                <c:pt idx="0">
                  <c:v>Dieta</c:v>
                </c:pt>
                <c:pt idx="1">
                  <c:v>Actividad Fisica</c:v>
                </c:pt>
                <c:pt idx="2">
                  <c:v>Autocuidado</c:v>
                </c:pt>
                <c:pt idx="3">
                  <c:v>Tabaco y Alcohol</c:v>
                </c:pt>
                <c:pt idx="4">
                  <c:v>Pedagogicos</c:v>
                </c:pt>
              </c:strCache>
            </c:strRef>
          </c:cat>
          <c:val>
            <c:numRef>
              <c:f>'tipo de interven-salud'!$B$34:$B$38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Moviles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tic'!$A$11:$A$17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xVal>
          <c:yVal>
            <c:numRef>
              <c:f>'graicas tic'!$B$11:$B$17</c:f>
              <c:numCache>
                <c:formatCode>General</c:formatCod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yVal>
          <c:bubbleSize>
            <c:numRef>
              <c:f>'graicas tic'!$C$11:$C$17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106930176"/>
        <c:axId val="106932096"/>
      </c:bubbleChart>
      <c:valAx>
        <c:axId val="106930176"/>
        <c:scaling>
          <c:orientation val="minMax"/>
          <c:max val="3.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Llamdas</a:t>
                </a:r>
                <a:r>
                  <a:rPr lang="es-CO" baseline="0"/>
                  <a:t> y Aplicaciones (8,6)</a:t>
                </a:r>
                <a:endParaRPr lang="es-CO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6932096"/>
        <c:crosses val="autoZero"/>
        <c:crossBetween val="midCat"/>
      </c:valAx>
      <c:valAx>
        <c:axId val="106932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693017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Mensajes de Texto-moviles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tic'!$A$18:$A$21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xVal>
          <c:yVal>
            <c:numRef>
              <c:f>'graicas tic'!$B$18:$B$21</c:f>
              <c:numCache>
                <c:formatCode>General</c:formatCode>
                <c:ptCount val="4"/>
                <c:pt idx="0">
                  <c:v>2006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yVal>
          <c:bubbleSize>
            <c:numRef>
              <c:f>'graicas tic'!$C$18:$C$21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60041856"/>
        <c:axId val="60044032"/>
      </c:bubbleChart>
      <c:valAx>
        <c:axId val="60041856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MSN (4)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044032"/>
        <c:crosses val="autoZero"/>
        <c:crossBetween val="midCat"/>
        <c:majorUnit val="1"/>
      </c:valAx>
      <c:valAx>
        <c:axId val="60044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04185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Vide-GPS-PostCARD-Kinnect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tic'!$A$22:$A$26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'graicas tic'!$B$22:$B$26</c:f>
              <c:numCache>
                <c:formatCode>General</c:formatCode>
                <c:ptCount val="5"/>
                <c:pt idx="0">
                  <c:v>2011</c:v>
                </c:pt>
                <c:pt idx="1">
                  <c:v>2014</c:v>
                </c:pt>
                <c:pt idx="2">
                  <c:v>2008</c:v>
                </c:pt>
                <c:pt idx="3">
                  <c:v>2013</c:v>
                </c:pt>
                <c:pt idx="4">
                  <c:v>2014</c:v>
                </c:pt>
              </c:numCache>
            </c:numRef>
          </c:yVal>
          <c:bubbleSize>
            <c:numRef>
              <c:f>'graicas tic'!$C$22:$C$26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60086528"/>
        <c:axId val="60092800"/>
      </c:bubbleChart>
      <c:valAx>
        <c:axId val="60086528"/>
        <c:scaling>
          <c:orientation val="minMax"/>
          <c:max val="10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V-G-P-K (2,1,1,1)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092800"/>
        <c:crosses val="autoZero"/>
        <c:crossBetween val="midCat"/>
        <c:majorUnit val="1"/>
      </c:valAx>
      <c:valAx>
        <c:axId val="60092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08652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Tele-Salud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tic'!$A$33:$A$36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xVal>
          <c:yVal>
            <c:numRef>
              <c:f>'graicas tic'!$B$33:$B$36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2013</c:v>
                </c:pt>
                <c:pt idx="3">
                  <c:v>2014</c:v>
                </c:pt>
              </c:numCache>
            </c:numRef>
          </c:yVal>
          <c:bubbleSize>
            <c:numRef>
              <c:f>'graicas tic'!$C$33:$C$36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60126336"/>
        <c:axId val="60128256"/>
      </c:bubbleChart>
      <c:valAx>
        <c:axId val="60126336"/>
        <c:scaling>
          <c:orientation val="minMax"/>
          <c:min val="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Tele-Salud (5)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128256"/>
        <c:crosses val="autoZero"/>
        <c:crossBetween val="midCat"/>
        <c:majorUnit val="1"/>
      </c:valAx>
      <c:valAx>
        <c:axId val="60128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12633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Cluster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tic'!$A$38</c:f>
              <c:numCache>
                <c:formatCode>General</c:formatCode>
                <c:ptCount val="1"/>
                <c:pt idx="0">
                  <c:v>12</c:v>
                </c:pt>
              </c:numCache>
            </c:numRef>
          </c:xVal>
          <c:yVal>
            <c:numRef>
              <c:f>'graicas tic'!$B$38</c:f>
              <c:numCache>
                <c:formatCode>General</c:formatCode>
                <c:ptCount val="1"/>
                <c:pt idx="0">
                  <c:v>2014</c:v>
                </c:pt>
              </c:numCache>
            </c:numRef>
          </c:yVal>
          <c:bubbleSize>
            <c:numRef>
              <c:f>'graicas tic'!$C$38</c:f>
              <c:numCache>
                <c:formatCode>General</c:formatCode>
                <c:ptCount val="1"/>
                <c:pt idx="0">
                  <c:v>3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60162048"/>
        <c:axId val="60163968"/>
      </c:bubbleChart>
      <c:valAx>
        <c:axId val="60162048"/>
        <c:scaling>
          <c:orientation val="minMax"/>
          <c:max val="13"/>
          <c:min val="1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Cluster (1)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163968"/>
        <c:crosses val="autoZero"/>
        <c:crossBetween val="midCat"/>
        <c:majorUnit val="1"/>
      </c:valAx>
      <c:valAx>
        <c:axId val="60163968"/>
        <c:scaling>
          <c:orientation val="minMax"/>
          <c:max val="2015"/>
          <c:min val="200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162048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Personalizadas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'graicas tic'!$A$44:$A$50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</c:numCache>
            </c:numRef>
          </c:xVal>
          <c:yVal>
            <c:numRef>
              <c:f>'graicas tic'!$B$44:$B$50</c:f>
              <c:numCache>
                <c:formatCode>General</c:formatCode>
                <c:ptCount val="7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yVal>
          <c:bubbleSize>
            <c:numRef>
              <c:f>'graicas tic'!$C$44:$C$50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60218752"/>
        <c:axId val="60220928"/>
      </c:bubbleChart>
      <c:valAx>
        <c:axId val="60218752"/>
        <c:scaling>
          <c:orientation val="minMax"/>
          <c:max val="14"/>
          <c:min val="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Personalizado (18)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220928"/>
        <c:crosses val="autoZero"/>
        <c:crossBetween val="midCat"/>
        <c:majorUnit val="1"/>
      </c:valAx>
      <c:valAx>
        <c:axId val="60220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218752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Porcentaje</a:t>
            </a:r>
            <a:r>
              <a:rPr lang="es-CO" baseline="0"/>
              <a:t>s "Intervenciones TIC"</a:t>
            </a:r>
            <a:endParaRPr lang="es-CO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porcentajes!$A$1:$A$11</c:f>
              <c:strCache>
                <c:ptCount val="11"/>
                <c:pt idx="0">
                  <c:v>WEB</c:v>
                </c:pt>
                <c:pt idx="1">
                  <c:v>Llamadas</c:v>
                </c:pt>
                <c:pt idx="2">
                  <c:v>Aplicaciones</c:v>
                </c:pt>
                <c:pt idx="3">
                  <c:v>MSN</c:v>
                </c:pt>
                <c:pt idx="4">
                  <c:v>Video</c:v>
                </c:pt>
                <c:pt idx="5">
                  <c:v>GPS</c:v>
                </c:pt>
                <c:pt idx="6">
                  <c:v>Postcard</c:v>
                </c:pt>
                <c:pt idx="7">
                  <c:v>Kinnect</c:v>
                </c:pt>
                <c:pt idx="8">
                  <c:v>Tele-salud</c:v>
                </c:pt>
                <c:pt idx="9">
                  <c:v>Clustering</c:v>
                </c:pt>
                <c:pt idx="10">
                  <c:v>Personalizado</c:v>
                </c:pt>
              </c:strCache>
            </c:strRef>
          </c:cat>
          <c:val>
            <c:numRef>
              <c:f>porcentajes!$B$1:$B$11</c:f>
              <c:numCache>
                <c:formatCode>General</c:formatCode>
                <c:ptCount val="11"/>
                <c:pt idx="0">
                  <c:v>28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Intervenciones Tic</a:t>
            </a:r>
            <a:r>
              <a:rPr lang="es-CO" baseline="0"/>
              <a:t> Evaluadas Exitosas</a:t>
            </a:r>
            <a:endParaRPr lang="es-CO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evaluadas!$A$2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evaluadas!$B$1:$D$1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evaluadas</c:v>
                </c:pt>
              </c:strCache>
            </c:strRef>
          </c:cat>
          <c:val>
            <c:numRef>
              <c:f>evaluadas!$B$2:$D$2</c:f>
              <c:numCache>
                <c:formatCode>General</c:formatCode>
                <c:ptCount val="3"/>
                <c:pt idx="0">
                  <c:v>38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7B07-B8EE-4668-981B-6F8319785B51}" type="datetimeFigureOut">
              <a:rPr lang="es-CO" smtClean="0"/>
              <a:pPr/>
              <a:t>23/10/2014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3B63-0B72-413A-BDAA-17B995A9BC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5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Independencia_(probabilidad)" TargetMode="External"/><Relationship Id="rId3" Type="http://schemas.openxmlformats.org/officeDocument/2006/relationships/hyperlink" Target="http://www.guiacampsa.com/" TargetMode="External"/><Relationship Id="rId7" Type="http://schemas.openxmlformats.org/officeDocument/2006/relationships/hyperlink" Target="http://es.wikipedia.org/wiki/Teorema_de_Bay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s.wikipedia.org/wiki/Clasificaci%C3%B3n" TargetMode="External"/><Relationship Id="rId5" Type="http://schemas.openxmlformats.org/officeDocument/2006/relationships/hyperlink" Target="http://es.wikipedia.org/wiki/Miner%C3%ADa_de_datos" TargetMode="External"/><Relationship Id="rId4" Type="http://schemas.openxmlformats.org/officeDocument/2006/relationships/hyperlink" Target="http://es.wikipedia.org/wiki/Probabilidad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41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Estas son del </a:t>
            </a:r>
            <a:r>
              <a:rPr lang="es-CO" dirty="0" err="1" smtClean="0"/>
              <a:t>system</a:t>
            </a:r>
            <a:r>
              <a:rPr lang="es-CO" dirty="0" smtClean="0"/>
              <a:t> </a:t>
            </a:r>
            <a:r>
              <a:rPr lang="es-CO" dirty="0" err="1" smtClean="0"/>
              <a:t>mapping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82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Costosas porque deben desplazarse al contexto</a:t>
            </a:r>
            <a:r>
              <a:rPr lang="es-CO" baseline="0" dirty="0" smtClean="0"/>
              <a:t> de la persona para recomendarle </a:t>
            </a:r>
          </a:p>
          <a:p>
            <a:r>
              <a:rPr lang="es-CO" baseline="0" dirty="0" smtClean="0"/>
              <a:t>Debe evaluar los riesgos de las personas según sus </a:t>
            </a:r>
            <a:r>
              <a:rPr lang="es-CO" baseline="0" dirty="0" err="1" smtClean="0"/>
              <a:t>interes</a:t>
            </a:r>
            <a:r>
              <a:rPr lang="es-CO" baseline="0" dirty="0" smtClean="0"/>
              <a:t>.</a:t>
            </a:r>
          </a:p>
          <a:p>
            <a:endParaRPr lang="es-CO" baseline="0" dirty="0" smtClean="0"/>
          </a:p>
          <a:p>
            <a:r>
              <a:rPr lang="es-CO" baseline="0" dirty="0" smtClean="0"/>
              <a:t>No usan las intervenciones tic, porque no son </a:t>
            </a:r>
            <a:r>
              <a:rPr lang="es-CO" baseline="0" dirty="0" err="1" smtClean="0"/>
              <a:t>atrativas</a:t>
            </a:r>
            <a:r>
              <a:rPr lang="es-CO" baseline="0" dirty="0" smtClean="0"/>
              <a:t> ni se </a:t>
            </a:r>
            <a:r>
              <a:rPr lang="es-CO" baseline="0" dirty="0" err="1" smtClean="0"/>
              <a:t>decuan</a:t>
            </a:r>
            <a:r>
              <a:rPr lang="es-CO" baseline="0" dirty="0" smtClean="0"/>
              <a:t> a sus necesidades</a:t>
            </a:r>
          </a:p>
          <a:p>
            <a:r>
              <a:rPr lang="es-CO" baseline="0" dirty="0" smtClean="0"/>
              <a:t>Poco tiempo para dedicarse a buscar que le sirve</a:t>
            </a:r>
          </a:p>
          <a:p>
            <a:endParaRPr lang="es-CO" baseline="0" dirty="0" smtClean="0"/>
          </a:p>
          <a:p>
            <a:r>
              <a:rPr lang="es-CO" baseline="0" dirty="0" smtClean="0"/>
              <a:t>El tiempo de uso de las intervenciones es limitado y se hace más grande si tienen que buscar las intervenciones.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28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 SS,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T, Flaxman AD,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Danaei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Shibuya K, Adair-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Rohani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 et al. A comparative risk assessment of burden of disease and injury attributable to 67 risk factors and risk factor clusters in 21 regions, 1990-2010: a systematic analysis for the Global Burden of Disease Study 2010. Lancet, 2012; 380(9859):2224-2260.</a:t>
            </a:r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enfermedades no transmisibles (ENT) matan a más de 36 millones de personas cada año.</a:t>
            </a:r>
          </a:p>
          <a:p>
            <a:pPr fontAlgn="base"/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Casi el 80% de las defunciones por ENT -29 millones- se producen en los países de ingresos bajos y medios.</a:t>
            </a:r>
          </a:p>
          <a:p>
            <a:pPr fontAlgn="base"/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 de 9 millones de las muertes atribuidas a las enfermedades no transmisibles se producen en personas menores de 60 años de edad; el 90% de estas muertes «prematuras» ocurren en países de ingresos bajos y medianos.</a:t>
            </a:r>
          </a:p>
          <a:p>
            <a:pPr fontAlgn="base"/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enfermedades cardiovasculares constituyen la mayoría de las defunciones por ENT, 17,3 millones cada año, seguidas del cáncer (7,6 millones), las enfermedades respiratorias (4,2 millones), y la diabetes (1,3 millones</a:t>
            </a:r>
            <a:r>
              <a:rPr lang="es-CO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fontAlgn="base"/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Estos cuatro grupos de enfermedades son responsables de alrededor del 80% de las muertes por ENT.</a:t>
            </a:r>
          </a:p>
          <a:p>
            <a:pPr fontAlgn="base"/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Además, comparten cuatro factores de riesgo: el consumo de tabaco, la inactividad física, el uso nocivo del alcohol y las dietas malsanas.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estilos de vida están determinados por procesos sociales, tradiciones, hábitos, conductas y comportamientos de los individuos y grupos de población que conllevan a la satisfacción de las necesidades humanas para alcanzar la calidad de vida.</a:t>
            </a:r>
          </a:p>
          <a:p>
            <a:r>
              <a:rPr lang="es-CO" dirty="0" smtClean="0"/>
              <a:t>OMS, estilos de vida saludables, http://www.who.int/world-health-day/2012/toolkit/campaign/es/</a:t>
            </a:r>
          </a:p>
          <a:p>
            <a:r>
              <a:rPr lang="es-CO" dirty="0" smtClean="0"/>
              <a:t>http://www.uniminuto.edu/web/uvd/-/estilos-de-vida-saludables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Hablar de las tic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69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"Resulta totalmente ineficaz querer ayudar a alguien diciéndole lo que debe de hacer, ya que la única ayuda eficaz que puede recibir y sobre todo aceptar, consiste en permitirle que encuentre por sí mismo la solución que le conviene mediante el emprendimiento de un diálogo constructivo".</a:t>
            </a:r>
          </a:p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Actualmente existen diferentes aplicaciones software para prevenir estrés pero de manera pedagógica, además herramientas</a:t>
            </a:r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evaluación de estrés, sin embargo no existen herramientas que no le digan al usuario que debe hacer sino que permite encontrar por si mismo la solución según la personalización y adaptación al contexto y al usuario.</a:t>
            </a:r>
          </a:p>
          <a:p>
            <a:endParaRPr lang="es-C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 </a:t>
            </a:r>
            <a:r>
              <a:rPr lang="es-CO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acaptarse</a:t>
            </a:r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</a:t>
            </a:r>
            <a:r>
              <a:rPr lang="es-CO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aplicaiones</a:t>
            </a:r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contexto laboral, al individuo y su personalidad, al dispositivo que se esta usando, al lugar (ruralhttp://www.adiosestres.es/software.htm).</a:t>
            </a:r>
          </a:p>
          <a:p>
            <a:endParaRPr lang="es-C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CO" smtClean="0"/>
              <a:pPr/>
              <a:t>10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"Resulta totalmente ineficaz querer ayudar a alguien diciéndole lo que debe de hacer, ya que la única ayuda eficaz que puede recibir y sobre todo aceptar, consiste en permitirle que encuentre por sí mismo la solución que le conviene mediante el emprendimiento de un diálogo constructivo".</a:t>
            </a:r>
          </a:p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Actualmente existen diferentes aplicaciones software para prevenir estrés pero de manera pedagógica, además herramientas</a:t>
            </a:r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evaluación de estrés, sin embargo no existen herramientas que no le digan al usuario que debe hacer sino que permite encontrar por si mismo la solución según la personalización y adaptación al contexto y al usuario.</a:t>
            </a:r>
          </a:p>
          <a:p>
            <a:endParaRPr lang="es-C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 </a:t>
            </a:r>
            <a:r>
              <a:rPr lang="es-CO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acaptarse</a:t>
            </a:r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</a:t>
            </a:r>
            <a:r>
              <a:rPr lang="es-CO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aplicaiones</a:t>
            </a:r>
            <a:r>
              <a:rPr lang="es-C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contexto laboral, al individuo y su personalidad, al dispositivo que se esta usando, al lugar (ruralhttp://www.adiosestres.es/software.htm).</a:t>
            </a:r>
          </a:p>
          <a:p>
            <a:endParaRPr lang="es-C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CO" smtClean="0"/>
              <a:pPr/>
              <a:t>11</a:t>
            </a:fld>
            <a:endParaRPr lang="es-C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Disciplina, concepto de sistemas adaptativos:</a:t>
            </a:r>
          </a:p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programas de computación (software) capaces de diseñar información para usuarios (de forma individual) tomando en cuenta un modelo detallado de sus objetivos, intereses y preferencias.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 smtClean="0"/>
          </a:p>
          <a:p>
            <a:pPr algn="just"/>
            <a:r>
              <a:rPr lang="es-CO" sz="1200" dirty="0" smtClean="0"/>
              <a:t>Un sistema adaptativo es aquel que ajusta su funcionamiento al usuario    tomando a éste como unidad esencial en su desempeño.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El principio de un sistema adaptativo es adquirir información del usuario para ser usada en la inferencia de características abstractas, basada en esas características el sistema define el comportamiento del sistema. 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La característica principal de los sistemas adaptativos es un modelo explícito del usuario el cual representa el conocimiento, metas, intereses y otras características que permiten al sistema distinguir entre diferentes usuarios.</a:t>
            </a:r>
          </a:p>
          <a:p>
            <a:endParaRPr lang="es-CO" dirty="0" smtClean="0"/>
          </a:p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función de una serie de variables que responden a diferentes perfiles de usuario adaptan dinámica o estáticamente los contenidos, los elementos multimedia, el mapeado del sitio Web e incluso el aspecto de la propia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interfase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1) EL SISTEMA DE EJECUCIÓN: Esta primera parte es como un </a:t>
            </a:r>
          </a:p>
          <a:p>
            <a:r>
              <a:rPr lang="es-CO" dirty="0" smtClean="0"/>
              <a:t>sistema experto; o sea lo que puede hacer el sistema sin adaptarse ni </a:t>
            </a:r>
          </a:p>
          <a:p>
            <a:r>
              <a:rPr lang="es-CO" dirty="0" smtClean="0"/>
              <a:t>aprender. </a:t>
            </a:r>
          </a:p>
          <a:p>
            <a:r>
              <a:rPr lang="es-CO" dirty="0" smtClean="0"/>
              <a:t>2) ASIGNACIÓN DE CRÉDITO: La segunda parte decide cuales de </a:t>
            </a:r>
          </a:p>
          <a:p>
            <a:r>
              <a:rPr lang="es-CO" dirty="0" smtClean="0"/>
              <a:t>las partes (o reglas) del sistema funcionan y cuales no. </a:t>
            </a:r>
          </a:p>
          <a:p>
            <a:r>
              <a:rPr lang="es-CO" dirty="0" smtClean="0"/>
              <a:t>3) DESCUBRIMIENTO DE REGLAS: Es la parte que debe inventar </a:t>
            </a:r>
          </a:p>
          <a:p>
            <a:r>
              <a:rPr lang="es-CO" dirty="0" smtClean="0"/>
              <a:t>o proponer al sistema nuevas reglas. Esta es la tarea más difícil de las </a:t>
            </a:r>
          </a:p>
          <a:p>
            <a:r>
              <a:rPr lang="es-CO" dirty="0" smtClean="0"/>
              <a:t>tres.</a:t>
            </a:r>
          </a:p>
          <a:p>
            <a:endParaRPr lang="es-CO" dirty="0" smtClean="0"/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 esto que puede estar pareciendo un poco de ciencia ficción está teniendo una fuerte eclosión en aplicaciones populares para el usuario final. Fijémonos, por ejemplo, en el problema del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actualmente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mozilla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kmail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otros lectores de correo están introduciendo facilidades para separar el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 decir, el correo electrónico "no" deseado, del "sí" deseado. Para ello normalmente se aplica un algoritmo de aprendizaje automático denominado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Naive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Bayes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Muchos sitios web también están incorporando estos métodos para incrementar ventas ó visitas. Es conocido el caso de Amazon que utiliza filtrado colaborativo para encontrar usuarios con perfiles de compra similares y recomendar productos personalizados. Un ejemplo un poco más hispano es la 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Guia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Campsa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que utiliza una neurona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articial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ordenar el orden de rutas que prefieren los usuarios.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Ahora que se tiene un poco más claro para que puede ser útil hoy el aprendizaje automático, se verá cómo crear un sistema que aprenda a decidir si es un buen día para jugar al tenis en función de una serie de atributos: fuerza del viento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humedad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humidity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temperatura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previsión del cielo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outlook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Para ello vamos a utilizar el algoritmo ID3 implementado en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 Tom Mitchell, uno de los padres del aprendizaje automático. Para ello es necesario instalar un intérprete de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 usamos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debian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queremos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cmucl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apt-get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cmucl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 ahora se descarga el programa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cuestión 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wget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-c http://www-2.cs.cmu.edu/afs/cs/project/theo-11/www/decision-trees.lisp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Finalmente, se ejecuta la traza que viene en el propio fichero:</a:t>
            </a:r>
          </a:p>
          <a:p>
            <a:endParaRPr lang="es-CO" dirty="0" smtClean="0"/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obabilidad"/>
              </a:rPr>
              <a:t>teoría de la probabilidad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inería de datos"/>
              </a:rPr>
              <a:t>minería de datos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clasificador Bayesiano </a:t>
            </a:r>
            <a:r>
              <a:rPr lang="es-CO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ingenuo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 un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Clasificación"/>
              </a:rPr>
              <a:t>clasificador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obabilidad"/>
              </a:rPr>
              <a:t>probabilístico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fundamentado en el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Teorema de Bayes"/>
              </a:rPr>
              <a:t>teorema de </a:t>
            </a:r>
            <a:r>
              <a:rPr lang="es-CO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Teorema de Bayes"/>
              </a:rPr>
              <a:t>Bayes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 algunas hipótesis simplificadoras adicionales. Es a causa de estas simplificaciones, que se suelen resumir en la hipótesis de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Independencia (probabilidad)"/>
              </a:rPr>
              <a:t>independencia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entre las variables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predictoras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recibe el apelativo de 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ingenuo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CO" smtClean="0"/>
              <a:pPr/>
              <a:t>12</a:t>
            </a:fld>
            <a:endParaRPr lang="es-C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sz="1200" dirty="0" smtClean="0"/>
              <a:t>Un sistema adaptativo es aquel que ajusta su funcionamiento al usuario    tomando a éste como unidad esencial en su desempeño.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El principio de un sistema adaptativo es adquirir información del usuario para ser usada en la inferencia de características abstractas, basada en esas características el sistema define el comportamiento del sistema. 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La característica principal de los sistemas adaptativos es un modelo explícito del usuario el cual representa el conocimiento, metas, intereses y otras características que permiten al sistema distinguir entre diferentes usuarios.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CO" dirty="0" smtClean="0"/>
              <a:t>MODELO DE USUARIOS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  <a:p>
            <a:pPr algn="just"/>
            <a:r>
              <a:rPr lang="es-CO" sz="1200" dirty="0" smtClean="0"/>
              <a:t>El modelo de usuario permite muchos aspectos importantes del sistema, en respuesta a ciertas características del usuario. Dichas características representan en conocimiento y preferencias que el sistema asume que el usuario tiene.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Dichas características son generales como los objetivos del usuario, además de características de acuerdo a un perfil genérico (información personal) y un perfil psicológico (estereotipos que permitan clasificar al usuario).</a:t>
            </a:r>
          </a:p>
          <a:p>
            <a:pPr algn="just"/>
            <a:endParaRPr lang="es-CO" sz="1200" dirty="0" smtClean="0"/>
          </a:p>
          <a:p>
            <a:pPr algn="just"/>
            <a:endParaRPr lang="es-CO" sz="120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dirty="0" smtClean="0"/>
              <a:t>La adaptabilidad del sistema puede entenderse como la capacidad del sistema para que, dinámicamente adapte su conducta a los requerimientos de la interacción usuario-sistema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CO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dirty="0" smtClean="0"/>
              <a:t> El modelo del estudiante en un sistema de educación virtual se puede entender como aquellas características del alumno que son relevantes en el proceso educativo, y la   interrelación entre estas.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  <a:p>
            <a:pPr algn="just"/>
            <a:endParaRPr lang="es-CO" sz="1200" dirty="0" smtClean="0"/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MODELO DE CONTEXTO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65E49-84A4-4A2B-808A-DC69D662C26A}" type="slidenum">
              <a:rPr lang="es-ES" altLang="es-CO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s-ES" altLang="es-C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 smtClean="0"/>
              <a:t>Intervention</a:t>
            </a:r>
            <a:r>
              <a:rPr lang="es-CO" dirty="0" smtClean="0"/>
              <a:t> </a:t>
            </a:r>
            <a:r>
              <a:rPr lang="es-CO" dirty="0" err="1" smtClean="0"/>
              <a:t>study</a:t>
            </a:r>
            <a:r>
              <a:rPr lang="es-CO" dirty="0" smtClean="0"/>
              <a:t>, hacen un caso de estudio de la</a:t>
            </a:r>
            <a:r>
              <a:rPr lang="es-CO" baseline="0" dirty="0" smtClean="0"/>
              <a:t> intervención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68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 userDrawn="1"/>
        </p:nvSpPr>
        <p:spPr>
          <a:xfrm>
            <a:off x="-861446" y="2571744"/>
            <a:ext cx="10801123" cy="3929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-857288" y="0"/>
            <a:ext cx="11072890" cy="535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2143125" y="571501"/>
            <a:ext cx="6357938" cy="6429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400" b="1" dirty="0" smtClean="0"/>
              <a:t>Seminario</a:t>
            </a:r>
            <a:r>
              <a:rPr lang="es-CO" sz="4400" b="1" baseline="0" dirty="0" smtClean="0"/>
              <a:t> II-2014</a:t>
            </a:r>
            <a:endParaRPr lang="es-CO" sz="4400" b="1" dirty="0"/>
          </a:p>
        </p:txBody>
      </p:sp>
      <p:pic>
        <p:nvPicPr>
          <p:cNvPr id="5" name="10 Imagen" descr="git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5427" y="5857893"/>
            <a:ext cx="9634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galy\Desktop\Escritorio Maga\Docencia\2014\CIRCUITOSDIGITALSII\Unicauc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1" t="13873" r="10446" b="12080"/>
          <a:stretch>
            <a:fillRect/>
          </a:stretch>
        </p:blipFill>
        <p:spPr bwMode="auto">
          <a:xfrm>
            <a:off x="642910" y="214290"/>
            <a:ext cx="1428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 userDrawn="1">
            <p:ph type="ctrTitle"/>
          </p:nvPr>
        </p:nvSpPr>
        <p:spPr>
          <a:xfrm>
            <a:off x="1071538" y="2571744"/>
            <a:ext cx="7172348" cy="100013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 userDrawn="1"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7" name="3 Marcador de fech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7A682-A360-4A5A-B8CE-548CE3EE472F}" type="datetimeFigureOut">
              <a:rPr lang="es-CO" smtClean="0"/>
              <a:pPr/>
              <a:t>23/10/2014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9" name="5 Marcador de número de diapositiva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7A14-3789-466E-B109-F4DC24F7DB8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 userDrawn="1"/>
        </p:nvSpPr>
        <p:spPr>
          <a:xfrm>
            <a:off x="-857288" y="2571744"/>
            <a:ext cx="10787138" cy="3929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-857288" y="0"/>
            <a:ext cx="11072890" cy="535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2285984" y="142852"/>
            <a:ext cx="6357938" cy="357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/>
              <a:t>Seminario II-2014</a:t>
            </a:r>
            <a:endParaRPr lang="es-CO" sz="2400" b="1" dirty="0"/>
          </a:p>
        </p:txBody>
      </p:sp>
      <p:pic>
        <p:nvPicPr>
          <p:cNvPr id="5" name="Picture 2" descr="C:\Users\Magaly\Desktop\Escritorio Maga\Docencia\2014\CIRCUITOSDIGITALSII\Unicauc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1" t="13873" r="10446" b="12080"/>
          <a:stretch>
            <a:fillRect/>
          </a:stretch>
        </p:blipFill>
        <p:spPr bwMode="auto">
          <a:xfrm>
            <a:off x="1428728" y="0"/>
            <a:ext cx="7953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 userDrawn="1">
            <p:ph type="title" hasCustomPrompt="1"/>
          </p:nvPr>
        </p:nvSpPr>
        <p:spPr>
          <a:xfrm>
            <a:off x="1071538" y="642918"/>
            <a:ext cx="7286676" cy="114300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O" dirty="0" err="1" smtClean="0"/>
              <a:t>ddd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 userDrawn="1">
            <p:ph idx="1"/>
          </p:nvPr>
        </p:nvSpPr>
        <p:spPr>
          <a:xfrm>
            <a:off x="857224" y="1928802"/>
            <a:ext cx="7829576" cy="448311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4 Marcador de pie de página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2" name="10 Imagen" descr="git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991225"/>
            <a:ext cx="763587" cy="7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857250" y="3500438"/>
            <a:ext cx="11072813" cy="33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-1000125" y="2214563"/>
            <a:ext cx="11072813" cy="42862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3214686"/>
            <a:ext cx="8429684" cy="1000133"/>
          </a:xfrm>
        </p:spPr>
        <p:txBody>
          <a:bodyPr/>
          <a:lstStyle/>
          <a:p>
            <a:r>
              <a:rPr lang="es-CO" sz="3600" dirty="0" smtClean="0"/>
              <a:t>Sistema personalizado soportado en TIC como apoyo a la Promoción de Hábitos y Estilos de Vida Saludables</a:t>
            </a:r>
            <a:endParaRPr lang="es-CO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400800" cy="1538286"/>
          </a:xfrm>
        </p:spPr>
        <p:txBody>
          <a:bodyPr/>
          <a:lstStyle/>
          <a:p>
            <a:r>
              <a:rPr lang="es-CO" sz="2400" dirty="0" err="1" smtClean="0">
                <a:solidFill>
                  <a:schemeClr val="tx1"/>
                </a:solidFill>
              </a:rPr>
              <a:t>Mag</a:t>
            </a:r>
            <a:r>
              <a:rPr lang="es-CO" sz="2400" dirty="0" smtClean="0">
                <a:solidFill>
                  <a:schemeClr val="tx1"/>
                </a:solidFill>
              </a:rPr>
              <a:t>. Gineth Magaly Cerón Ríos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Tutor: Dr. Diego Mauricio López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4932040" y="3744315"/>
            <a:ext cx="3384376" cy="26282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1530736" y="3753036"/>
            <a:ext cx="3384376" cy="262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4932040" y="1116023"/>
            <a:ext cx="3384376" cy="26282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547664" y="1124744"/>
            <a:ext cx="3384376" cy="26282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98398" y="548681"/>
            <a:ext cx="5841954" cy="648072"/>
          </a:xfrm>
        </p:spPr>
        <p:txBody>
          <a:bodyPr/>
          <a:lstStyle/>
          <a:p>
            <a:r>
              <a:rPr lang="es-CO" sz="3451" dirty="0" smtClean="0"/>
              <a:t>Escenario</a:t>
            </a:r>
            <a:r>
              <a:rPr lang="es-CO" dirty="0" smtClean="0"/>
              <a:t> de Motivación</a:t>
            </a:r>
            <a:endParaRPr lang="es-CO" dirty="0"/>
          </a:p>
        </p:txBody>
      </p:sp>
      <p:sp>
        <p:nvSpPr>
          <p:cNvPr id="21507" name="AutoShape 3" descr="gente, group, office, people, testimonials, users, worker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data:image/jpeg;base64,/9j/4AAQSkZJRgABAQAAAQABAAD/2wCEAAkGBxIREA8QEBAPDxAPDw8PDhAPDQ8PFQ8PFRQWFhUSFhQYHCggGBomGxUWITEhJSkrLi4vFx8zODMsNygtLisBCgoKDQwMDwwPFysZFBkrNysrLDc3LCsrKyssKywrKyssKyssKysrKysrKysrKysrKysrKysrKysrKysrKysrK//AABEIAMwAzAMBIgACEQEDEQH/xAAbAAEAAgMBAQAAAAAAAAAAAAAAAgYBAwUEB//EAEYQAAIBAgIGBQgIAwUJAAAAAAABAgMEERIFBiExQVETYXGRoRQiMlJygbHBFiNCU2KC0fGSwvAHFSSjsjM1Q2Nzg6Lh4v/EABUBAQEAAAAAAAAAAAAAAAAAAAAB/8QAFhEBAQEAAAAAAAAAAAAAAAAAABEB/9oADAMBAAIRAxEAPwD7iAAAAAAAAAAANF7dwowlUqSUYx3t/Bc2Um+05cXs3Stoyp0tzaeDa5ylwXUgLRpPWG3oYqdTNNfYh50ux8veV6vrxOTy0LfHlnk5t/livmbtGapUoYOs+lly9GK929lht6MYLCEYwXKMVH4EFU/vzSUtsaLWP/Ia/wBQ/v7SMNsqDklv+ol/KXBGQKpba8tPLXoYPi4Saa/JL9Sx6N05QuNlOos3qS82Xc9/uJXNrCosKkIzX4op/sVvSeqEJedbydOS2qLbcW+p74gXMFG0brHXtZqjeRlKK2Kb2yiueP214l1t68akYzhJSjJYxknimijYAAAAAAAAAAAAAAAAAABqubiNOEqk2oxgnKTfJG0o+uV/KtWhZ0tqUo58ONR7l2Jbf2A8dWpV0lX4woU3sXCK+c2WyytYUYKFOKjFeL5t8WadHWcaFONOHDe/Wlxkz1RINsTbFGuJtiBNIzlMxJMo0yRrkbZGqQHi0lYU68HCovZa3xfNMq+jrypo6u6VTGVCbxx4YevHr5ouEjn6a0fG4pOD2SW2nL1ZfoyDv05qSUotOMknFramnuaJFP1G0m052dTZKnmdPHhg/Oh7nt7y4FAAAAAAAAAAAAAAAAHnv7lUqVSq91OEp9uC3FH1SoOpOrcz2ycmk/xPbJ+K7zv69V8to4r/AIk4R92OL+B49XqWS1p85JzfbJ4kHUTNsTRFm2LA3RZtizRFmxMDemZzGlSM5iiUma5MORCTIIyIYmZM1yYFW1hi7e6pXMPtNSlhxlHZJe9F+pVFKMZLapJST5prFFQ1upZrbNxpzhJe/wA1/HwO1qlXz2dBva4x6P8AheC8EgOwACgAAAAAAAAAAAAAqX9or+po/wDVf+lnosdlGl7EPgR/tApY20JepVj4po16JqZrek/wR71sIPdFmyLNEWTiwN6ZsUjQmSUgN6kMxqzDMBsciDZFyIuQGZM1yYbISYHj09tta3sfM36hv/Cf92p8jxayVMtrU/Flive0dLUmlls6b9eU5f8Alh8gO8ACgAAAAAAAAAAAAA52sVp01rWgljLI5QXOUdqXhh7yqao3OalKm98JNr2Zf+8e8vh880jSdjfZsH0NXzl7En5y7U/kTRYCSZiW1KS2prHFcVzIpkG5SJKRpUjKkUb8wzGrMMwGzMYcjXmMOQEnIjiRbEpqEZTk8FFNt8kBwdbq7fRUY7W5ZsFxfoxXiy8aNtuio0qX3dOEX1tLa+8pOrVu7u8lcTX1dJ5ljz+xHu2+7rL+MAAFAAAAAAAAAAAACNSoopyk1GMU3Jt4JJb2wMyeBQ9btMU7hxt6MHWnGeypHcnxUefwNmlNK1r6o7e1xjR3VJ7sy5t8I9XE6mj9D07WOEVmm/Sm97/REHB0BpN035NXxi08IOWzK/UfyLDOJydOaKVbzlsqJbHwkuT/AFPBo7Tc6L6K4UmlsUt8or+ZAWIyYo1YVFmpyUk+Kf8AWBJwYGMRiMBgQMQZUGQubinSWapJRXXvfYuJRsjHi9xVNZNMdJjSpv6uL86S+3JfInfaVq3UuioRcYPfwcl+J8F1HY0RoenCDjOKm5rCbksU1yXJAdPVCpR8nhGhLHDbVx2S6R78y+B3z53faKrWM/KLaTdNekt+VerJcY9Zb9AaahdU8Y+bUil0lPHbF81zXWUdUAAAAAAAAAAAAAKRpvSFS+reSW7+qi/rZ8JYPa3+FeJ0dc9LOEY21Jvpa+x5d8YPZh2vd3m/QWjI2tFLBdJPbUfXy7EB6dH2VO2pqnTXXKXGT5snKGJlE0QeOpQOffaNhUWE448nua7Gd3KYdFMoo1XQdak81Cb7M2V/oxHTV1S2VaebrlBxffHYXZ2pF2fUSCox1rX2qTx6pr5oxLWv1aLx65/oi1vRkXvhF/lRmOjYrdGK7IoCnS0td1dlKnkT4xh/NLYZt9X6lR5q82296Usz/iZc1aE1bCDk2ej401lhFRXx7XxPdTonrVJIYFGKeGGWW1PZt27ORUdN6LnZVVdWuKp4+ct6hj9l/gfh3FtZlYSThNKUZJpp8U+BA0LpSFzSVSOx7px4wlxR7z5882jLtNYu3q+/Gnju9qP9by/0qilFSi04ySlFrc09zKJAAAAAAAAEK9VQjKcnhGEXKT5JLFkyu69XmS1yJ7a0lD8q2v4eIHK1apu6uat5UWyMsKafB4bO5YFknPF49x5dE2vQ21OnubjjL2ntZ6EQTRNGtEosDYiaIIkijYiSIJkkwJoMjiMQDIMy2RbAiyLMsiyCLIMkyDA8+mbBXNCUNmdedTfKa3d+73nP1E0k3GdrPFTpYuCfqY4OPufxO1Rng+3YVTTH+E0hTrrZCo808OvZU/UC+gJgoAAAAABTdcX0l3ZUeHpNc800n4QZcim6c/3ra+xDDvmBYLl7UuSNaM3Hpe5Gi4rqEZTe5LvfBEC4r4NQj6Ut/Uj1U1gkuRytFxcm6kt7eJ1UwJpk0zWmSTA2JmUyCZnEoniMSGIxAk2RbGJFsA2RYbItkGGQUsSTZ4nVyzcXue1e8D0s5Gu9up20anGnNP8ALLzWu/DuOtiefTkc1lXXKDfvTxA92rlz0lrQk9/RqL7Y+b8jpFd1EnjaJerUqLxxLEUAAAAAGGyma2vJe2dbhsi/yz2+Ey31JFU1ypZ6OK30pZl2bn/XUB3LrenzRwtLVs9SNJbo4Sn2vcu74nQ0XeqvawqY+dCOE+2K2nJ0VF1Juo98pOXZ1EHbtIZYpHoTNaJJgbEySZrTMpgbEzOJDEziBPEYkMRiBLEw2RxMYgZbIthsi2AbOXpt5VCfKWV+/avh4nSbPFpenmo1FyWZdq2gRsbrMsDbpyWFlXx4waXveBW9G3DzKK3tpI6Wu12o0KdFPzqklJ+zH/6w7mB0dRlhaR66lR+JYjj6v0ujt6MNzUFm9p7X4s66KMgAAAAPNcMr+k3vT3PYyw3COBpGAFe0LfeS1p0pf7Krgk+Ce5P5Fpp2ip7Y+jLaurqKnf22ZYPfwfI9mg9YXR+pucXDdGe/BcnzRBZUySZKnGNRZqclKL3YPFB0ZcgMJkkyOR8mZyvk+4CWJnEjlfJ9xnK+TAziMTGV8n3DK+T7gM4mMRlfJmMj5MDDZhszkfJjo5cmBBshUWKa5prvPRG3b34LxPPfaQoWyxqTWbhFYOT7FwA4ej7RUIyr1sI5U8F6q/VnIo1ZXVz0k15kGsIvhFejHtNN9e1Lufq0024x4R63zZ2NF2yikl+7As9jLYdSBzLGOw6cCiQAAAADXUicu9oYnXaNNWniBUbq1OdXs09jWJca9pieKdgBUIWVWm81GpKD5JuP7nsp6cvob8J+1BPxR3/IOoeQdQHFWt1yt9CH8NRfMz9Mq/3FPuqHZ8g6h5B1Acb6ZV/uKfdUH0yr/cU/8w7PkHUPIOoDjfTKv9xT7qg+mVf7in3VDs+QdQ8g6gON9Mq/3FP/ADB9Mq/3FPuqHZ8g6h5B1Acb6ZV/uKfdUIy1suX6NKC68k38Tt+QdQ8g6gK1X0je1djnKC/DhT8VtPPS0U8cZtyb2vDHb2viW3yDqMxsAOJb2mGCSwXUdmytj1UrI99G3wAnb08D1IjGJMAAAAAAGGjIAg4EHSNwA0dCY6E9AA8/QjoT0ADz9COhPQAPP0I6E9AA8/QjoT0ADz9COhPQANHQjoTeANSpk1Ek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2" name="Picture 4" descr="Vector conceptual de aplicaciones de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15" y="1388482"/>
            <a:ext cx="2199995" cy="21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1" y="1398943"/>
            <a:ext cx="1203181" cy="13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cepto de motor de búsque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51" y="4217544"/>
            <a:ext cx="2010325" cy="20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49" y="4952208"/>
            <a:ext cx="1145583" cy="12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ctor escritorio de diseñador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8943"/>
            <a:ext cx="2162171" cy="21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1414"/>
            <a:ext cx="1215752" cy="13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078608" y="3908561"/>
            <a:ext cx="2315395" cy="2489827"/>
            <a:chOff x="6078608" y="3908561"/>
            <a:chExt cx="2315395" cy="2489827"/>
          </a:xfrm>
        </p:grpSpPr>
        <p:pic>
          <p:nvPicPr>
            <p:cNvPr id="2058" name="Picture 10" descr="televisor enorm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747076"/>
              <a:ext cx="1661763" cy="165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rillante medios de comunicación social conjunto de iconos vectoriale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608" y="3908561"/>
              <a:ext cx="1741242" cy="131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52" y="4890273"/>
            <a:ext cx="1145583" cy="12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03291"/>
            <a:ext cx="1568760" cy="16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4236740" y="3038695"/>
            <a:ext cx="515280" cy="534322"/>
          </a:xfrm>
          <a:prstGeom prst="wedgeEllipseCallout">
            <a:avLst>
              <a:gd name="adj1" fmla="val -28265"/>
              <a:gd name="adj2" fmla="val 51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 smtClean="0">
                <a:solidFill>
                  <a:srgbClr val="FF0000"/>
                </a:solidFill>
              </a:rPr>
              <a:t>?</a:t>
            </a:r>
            <a:endParaRPr lang="es-CO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4932040" y="3744315"/>
            <a:ext cx="3384376" cy="26282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1530736" y="3753036"/>
            <a:ext cx="3384376" cy="262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4932040" y="1116023"/>
            <a:ext cx="3384376" cy="26282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547664" y="1124744"/>
            <a:ext cx="3384376" cy="26282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98398" y="548681"/>
            <a:ext cx="5841954" cy="648072"/>
          </a:xfrm>
        </p:spPr>
        <p:txBody>
          <a:bodyPr/>
          <a:lstStyle/>
          <a:p>
            <a:r>
              <a:rPr lang="es-CO" sz="3451" dirty="0" smtClean="0"/>
              <a:t>Escenario</a:t>
            </a:r>
            <a:r>
              <a:rPr lang="es-CO" dirty="0" smtClean="0"/>
              <a:t> Ideal</a:t>
            </a:r>
            <a:endParaRPr lang="es-CO" dirty="0"/>
          </a:p>
        </p:txBody>
      </p:sp>
      <p:sp>
        <p:nvSpPr>
          <p:cNvPr id="21507" name="AutoShape 3" descr="gente, group, office, people, testimonials, users, worker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data:image/jpeg;base64,/9j/4AAQSkZJRgABAQAAAQABAAD/2wCEAAkGBxIREA8QEBAPDxAPDw8PDhAPDQ8PFQ8PFRQWFhUSFhQYHCggGBomGxUWITEhJSkrLi4vFx8zODMsNygtLisBCgoKDQwMDwwPFysZFBkrNysrLDc3LCsrKyssKywrKyssKyssKysrKysrKysrKysrKysrKysrKysrKysrKysrK//AABEIAMwAzAMBIgACEQEDEQH/xAAbAAEAAgMBAQAAAAAAAAAAAAAAAgYBAwUEB//EAEYQAAIBAgIGBQgIAwUJAAAAAAABAgMEERIFBiExQVETYXGRoRQiMlJygbHBFiNCU2KC0fGSwvAHFSSjsjM1Q2Nzg6Lh4v/EABUBAQEAAAAAAAAAAAAAAAAAAAAB/8QAFhEBAQEAAAAAAAAAAAAAAAAAABEB/9oADAMBAAIRAxEAPwD7iAAAAAAAAAAANF7dwowlUqSUYx3t/Bc2Um+05cXs3Stoyp0tzaeDa5ylwXUgLRpPWG3oYqdTNNfYh50ux8veV6vrxOTy0LfHlnk5t/livmbtGapUoYOs+lly9GK929lht6MYLCEYwXKMVH4EFU/vzSUtsaLWP/Ia/wBQ/v7SMNsqDklv+ol/KXBGQKpba8tPLXoYPi4Saa/JL9Sx6N05QuNlOos3qS82Xc9/uJXNrCosKkIzX4op/sVvSeqEJedbydOS2qLbcW+p74gXMFG0brHXtZqjeRlKK2Kb2yiueP214l1t68akYzhJSjJYxknimijYAAAAAAAAAAAAAAAAAABqubiNOEqk2oxgnKTfJG0o+uV/KtWhZ0tqUo58ONR7l2Jbf2A8dWpV0lX4woU3sXCK+c2WyytYUYKFOKjFeL5t8WadHWcaFONOHDe/Wlxkz1RINsTbFGuJtiBNIzlMxJMo0yRrkbZGqQHi0lYU68HCovZa3xfNMq+jrypo6u6VTGVCbxx4YevHr5ouEjn6a0fG4pOD2SW2nL1ZfoyDv05qSUotOMknFramnuaJFP1G0m052dTZKnmdPHhg/Oh7nt7y4FAAAAAAAAAAAAAAAAHnv7lUqVSq91OEp9uC3FH1SoOpOrcz2ycmk/xPbJ+K7zv69V8to4r/AIk4R92OL+B49XqWS1p85JzfbJ4kHUTNsTRFm2LA3RZtizRFmxMDemZzGlSM5iiUma5MORCTIIyIYmZM1yYFW1hi7e6pXMPtNSlhxlHZJe9F+pVFKMZLapJST5prFFQ1upZrbNxpzhJe/wA1/HwO1qlXz2dBva4x6P8AheC8EgOwACgAAAAAAAAAAAAAqX9or+po/wDVf+lnosdlGl7EPgR/tApY20JepVj4po16JqZrek/wR71sIPdFmyLNEWTiwN6ZsUjQmSUgN6kMxqzDMBsciDZFyIuQGZM1yYbISYHj09tta3sfM36hv/Cf92p8jxayVMtrU/Flive0dLUmlls6b9eU5f8Alh8gO8ACgAAAAAAAAAAAAA52sVp01rWgljLI5QXOUdqXhh7yqao3OalKm98JNr2Zf+8e8vh880jSdjfZsH0NXzl7En5y7U/kTRYCSZiW1KS2prHFcVzIpkG5SJKRpUjKkUb8wzGrMMwGzMYcjXmMOQEnIjiRbEpqEZTk8FFNt8kBwdbq7fRUY7W5ZsFxfoxXiy8aNtuio0qX3dOEX1tLa+8pOrVu7u8lcTX1dJ5ljz+xHu2+7rL+MAAFAAAAAAAAAAAACNSoopyk1GMU3Jt4JJb2wMyeBQ9btMU7hxt6MHWnGeypHcnxUefwNmlNK1r6o7e1xjR3VJ7sy5t8I9XE6mj9D07WOEVmm/Sm97/REHB0BpN035NXxi08IOWzK/UfyLDOJydOaKVbzlsqJbHwkuT/AFPBo7Tc6L6K4UmlsUt8or+ZAWIyYo1YVFmpyUk+Kf8AWBJwYGMRiMBgQMQZUGQubinSWapJRXXvfYuJRsjHi9xVNZNMdJjSpv6uL86S+3JfInfaVq3UuioRcYPfwcl+J8F1HY0RoenCDjOKm5rCbksU1yXJAdPVCpR8nhGhLHDbVx2S6R78y+B3z53faKrWM/KLaTdNekt+VerJcY9Zb9AaahdU8Y+bUil0lPHbF81zXWUdUAAAAAAAAAAAAAKRpvSFS+reSW7+qi/rZ8JYPa3+FeJ0dc9LOEY21Jvpa+x5d8YPZh2vd3m/QWjI2tFLBdJPbUfXy7EB6dH2VO2pqnTXXKXGT5snKGJlE0QeOpQOffaNhUWE448nua7Gd3KYdFMoo1XQdak81Cb7M2V/oxHTV1S2VaebrlBxffHYXZ2pF2fUSCox1rX2qTx6pr5oxLWv1aLx65/oi1vRkXvhF/lRmOjYrdGK7IoCnS0td1dlKnkT4xh/NLYZt9X6lR5q82296Usz/iZc1aE1bCDk2ej401lhFRXx7XxPdTonrVJIYFGKeGGWW1PZt27ORUdN6LnZVVdWuKp4+ct6hj9l/gfh3FtZlYSThNKUZJpp8U+BA0LpSFzSVSOx7px4wlxR7z5882jLtNYu3q+/Gnju9qP9by/0qilFSi04ySlFrc09zKJAAAAAAAAEK9VQjKcnhGEXKT5JLFkyu69XmS1yJ7a0lD8q2v4eIHK1apu6uat5UWyMsKafB4bO5YFknPF49x5dE2vQ21OnubjjL2ntZ6EQTRNGtEosDYiaIIkijYiSIJkkwJoMjiMQDIMy2RbAiyLMsiyCLIMkyDA8+mbBXNCUNmdedTfKa3d+73nP1E0k3GdrPFTpYuCfqY4OPufxO1Rng+3YVTTH+E0hTrrZCo808OvZU/UC+gJgoAAAAABTdcX0l3ZUeHpNc800n4QZcim6c/3ra+xDDvmBYLl7UuSNaM3Hpe5Gi4rqEZTe5LvfBEC4r4NQj6Ut/Uj1U1gkuRytFxcm6kt7eJ1UwJpk0zWmSTA2JmUyCZnEoniMSGIxAk2RbGJFsA2RYbItkGGQUsSTZ4nVyzcXue1e8D0s5Gu9up20anGnNP8ALLzWu/DuOtiefTkc1lXXKDfvTxA92rlz0lrQk9/RqL7Y+b8jpFd1EnjaJerUqLxxLEUAAAAAGGyma2vJe2dbhsi/yz2+Ey31JFU1ypZ6OK30pZl2bn/XUB3LrenzRwtLVs9SNJbo4Sn2vcu74nQ0XeqvawqY+dCOE+2K2nJ0VF1Juo98pOXZ1EHbtIZYpHoTNaJJgbEySZrTMpgbEzOJDEziBPEYkMRiBLEw2RxMYgZbIthsi2AbOXpt5VCfKWV+/avh4nSbPFpenmo1FyWZdq2gRsbrMsDbpyWFlXx4waXveBW9G3DzKK3tpI6Wu12o0KdFPzqklJ+zH/6w7mB0dRlhaR66lR+JYjj6v0ujt6MNzUFm9p7X4s66KMgAAAAPNcMr+k3vT3PYyw3COBpGAFe0LfeS1p0pf7Krgk+Ce5P5Fpp2ip7Y+jLaurqKnf22ZYPfwfI9mg9YXR+pucXDdGe/BcnzRBZUySZKnGNRZqclKL3YPFB0ZcgMJkkyOR8mZyvk+4CWJnEjlfJ9xnK+TAziMTGV8n3DK+T7gM4mMRlfJmMj5MDDZhszkfJjo5cmBBshUWKa5prvPRG3b34LxPPfaQoWyxqTWbhFYOT7FwA4ej7RUIyr1sI5U8F6q/VnIo1ZXVz0k15kGsIvhFejHtNN9e1Lufq0024x4R63zZ2NF2yikl+7As9jLYdSBzLGOw6cCiQAAAADXUicu9oYnXaNNWniBUbq1OdXs09jWJca9pieKdgBUIWVWm81GpKD5JuP7nsp6cvob8J+1BPxR3/IOoeQdQHFWt1yt9CH8NRfMz9Mq/3FPuqHZ8g6h5B1Acb6ZV/uKfdUH0yr/cU/8w7PkHUPIOoDjfTKv9xT7qg+mVf7in3VDs+QdQ8g6gON9Mq/3FP/ADB9Mq/3FPuqHZ8g6h5B1Acb6ZV/uKfdUIy1suX6NKC68k38Tt+QdQ8g6gK1X0je1djnKC/DhT8VtPPS0U8cZtyb2vDHb2viW3yDqMxsAOJb2mGCSwXUdmytj1UrI99G3wAnb08D1IjGJMAAAAAAGGjIAg4EHSNwA0dCY6E9AA8/QjoT0ADz9COhPQAPP0I6E9AA8/QjoT0ADz9COhPQANHQjoTeANSpk1Ek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2" name="Picture 4" descr="Vector conceptual de aplicaciones de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15" y="1388482"/>
            <a:ext cx="2199995" cy="21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1" y="1398943"/>
            <a:ext cx="1203181" cy="13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cepto de motor de búsque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51" y="4217544"/>
            <a:ext cx="2010325" cy="20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92" y="4952208"/>
            <a:ext cx="1145583" cy="12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ctor escritorio de diseñador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8943"/>
            <a:ext cx="2162171" cy="21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1414"/>
            <a:ext cx="1215752" cy="13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078608" y="3908561"/>
            <a:ext cx="2315395" cy="2489827"/>
            <a:chOff x="6078608" y="3908561"/>
            <a:chExt cx="2315395" cy="2489827"/>
          </a:xfrm>
        </p:grpSpPr>
        <p:pic>
          <p:nvPicPr>
            <p:cNvPr id="2058" name="Picture 10" descr="televisor enorm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747076"/>
              <a:ext cx="1661763" cy="165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rillante medios de comunicación social conjunto de iconos vectoriale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608" y="3908561"/>
              <a:ext cx="1741242" cy="131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52" y="4890273"/>
            <a:ext cx="1145583" cy="12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2.gstatic.com/images?q=tbn:ANd9GcTorFumNE3pJvLzIGwfuADRtH4PjfyPkmHJ7c4Gs97553HoNO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03291"/>
            <a:ext cx="1568760" cy="16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4236740" y="3038695"/>
            <a:ext cx="515280" cy="534322"/>
          </a:xfrm>
          <a:prstGeom prst="wedgeEllipseCallout">
            <a:avLst>
              <a:gd name="adj1" fmla="val -28265"/>
              <a:gd name="adj2" fmla="val 51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 smtClean="0">
                <a:solidFill>
                  <a:srgbClr val="FF0000"/>
                </a:solidFill>
              </a:rPr>
              <a:t>?</a:t>
            </a:r>
            <a:endParaRPr lang="es-CO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" grpId="0" animBg="1"/>
      <p:bldP spid="2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286676" cy="1143008"/>
          </a:xfrm>
        </p:spPr>
        <p:txBody>
          <a:bodyPr/>
          <a:lstStyle/>
          <a:p>
            <a:r>
              <a:rPr lang="es-CO" dirty="0" smtClean="0"/>
              <a:t>Concepto de Sistemas adaptativos </a:t>
            </a:r>
            <a:r>
              <a:rPr lang="es-CO" sz="3600" dirty="0" smtClean="0"/>
              <a:t>(</a:t>
            </a:r>
            <a:r>
              <a:rPr lang="en-US" sz="3600" dirty="0" err="1" smtClean="0"/>
              <a:t>Vrieze</a:t>
            </a:r>
            <a:r>
              <a:rPr lang="en-US" sz="3600" dirty="0" smtClean="0"/>
              <a:t> P, 2006</a:t>
            </a:r>
            <a:r>
              <a:rPr lang="es-CO" sz="3600" dirty="0" smtClean="0"/>
              <a:t>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400" dirty="0" smtClean="0"/>
              <a:t>Sistema se adapte al usuario y no el usuario al sistema.</a:t>
            </a:r>
          </a:p>
          <a:p>
            <a:pPr algn="just"/>
            <a:r>
              <a:rPr lang="es-CO" sz="2400" dirty="0" smtClean="0"/>
              <a:t>Adaptativo: tiene la capacidad de cambiar y aprender de la experiencia.</a:t>
            </a:r>
          </a:p>
          <a:p>
            <a:pPr algn="just"/>
            <a:r>
              <a:rPr lang="es-CO" sz="2400" dirty="0" smtClean="0"/>
              <a:t>Adaptarse al comportamiento del usuario (Modelo de Usuario) sin que éste lo pida de una manera explícita (responder a diferentes perfiles).</a:t>
            </a:r>
          </a:p>
          <a:p>
            <a:pPr algn="just"/>
            <a:r>
              <a:rPr lang="es-CO" sz="2400" kern="1200" dirty="0" smtClean="0"/>
              <a:t>Capaz de diseñar información para usuarios (individual) tomando en cuenta un modelo detallado de sus objetivos, intereses y preferencias.</a:t>
            </a:r>
            <a:endParaRPr lang="es-CO" sz="2400" dirty="0" smtClean="0"/>
          </a:p>
          <a:p>
            <a:pPr algn="just"/>
            <a:endParaRPr lang="es-CO" sz="2400" dirty="0" smtClean="0"/>
          </a:p>
          <a:p>
            <a:pPr algn="just">
              <a:buNone/>
            </a:pP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833456"/>
          </a:xfrm>
        </p:spPr>
        <p:txBody>
          <a:bodyPr/>
          <a:lstStyle/>
          <a:p>
            <a:pPr eaLnBrk="1" hangingPunct="1"/>
            <a:r>
              <a:rPr lang="en-US" altLang="es-CO" sz="3600" dirty="0" err="1" smtClean="0">
                <a:solidFill>
                  <a:schemeClr val="tx1"/>
                </a:solidFill>
              </a:rPr>
              <a:t>Trabajos</a:t>
            </a:r>
            <a:r>
              <a:rPr lang="en-US" altLang="es-CO" sz="3600" dirty="0" smtClean="0">
                <a:solidFill>
                  <a:schemeClr val="tx1"/>
                </a:solidFill>
              </a:rPr>
              <a:t> </a:t>
            </a:r>
            <a:r>
              <a:rPr lang="en-US" altLang="es-CO" sz="3600" dirty="0" err="1" smtClean="0">
                <a:solidFill>
                  <a:schemeClr val="tx1"/>
                </a:solidFill>
              </a:rPr>
              <a:t>relacionados</a:t>
            </a:r>
            <a:endParaRPr lang="en-US" altLang="es-CO" sz="3600" b="1" dirty="0" smtClean="0">
              <a:solidFill>
                <a:schemeClr val="tx1"/>
              </a:solidFill>
            </a:endParaRPr>
          </a:p>
        </p:txBody>
      </p:sp>
      <p:sp>
        <p:nvSpPr>
          <p:cNvPr id="10248" name="8 CuadroTexto"/>
          <p:cNvSpPr txBox="1">
            <a:spLocks noChangeArrowheads="1"/>
          </p:cNvSpPr>
          <p:nvPr/>
        </p:nvSpPr>
        <p:spPr bwMode="auto">
          <a:xfrm>
            <a:off x="2643174" y="1285860"/>
            <a:ext cx="3357586" cy="52322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Sistemas Adaptativos</a:t>
            </a:r>
            <a:endParaRPr lang="es-CO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42910" y="1857364"/>
            <a:ext cx="7929618" cy="3786215"/>
            <a:chOff x="2071670" y="1214422"/>
            <a:chExt cx="5429288" cy="2928959"/>
          </a:xfrm>
        </p:grpSpPr>
        <p:sp>
          <p:nvSpPr>
            <p:cNvPr id="8" name="7 Rectángulo redondeado"/>
            <p:cNvSpPr/>
            <p:nvPr/>
          </p:nvSpPr>
          <p:spPr>
            <a:xfrm>
              <a:off x="2071670" y="1214422"/>
              <a:ext cx="5429288" cy="228601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dirty="0"/>
                <a:t>  </a:t>
              </a:r>
            </a:p>
          </p:txBody>
        </p:sp>
        <p:sp>
          <p:nvSpPr>
            <p:cNvPr id="22" name="21 Elipse"/>
            <p:cNvSpPr/>
            <p:nvPr/>
          </p:nvSpPr>
          <p:spPr>
            <a:xfrm>
              <a:off x="2301049" y="2041062"/>
              <a:ext cx="1452916" cy="3673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Weibelzahl</a:t>
              </a:r>
              <a:r>
                <a:rPr lang="es-CO" sz="1200" dirty="0">
                  <a:solidFill>
                    <a:schemeClr val="tx1"/>
                  </a:solidFill>
                </a:rPr>
                <a:t>, S., 2001</a:t>
              </a:r>
            </a:p>
          </p:txBody>
        </p:sp>
        <p:sp>
          <p:nvSpPr>
            <p:cNvPr id="25" name="24 Elipse"/>
            <p:cNvSpPr/>
            <p:nvPr/>
          </p:nvSpPr>
          <p:spPr>
            <a:xfrm>
              <a:off x="6082495" y="2098636"/>
              <a:ext cx="1173900" cy="42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Sitou</a:t>
              </a:r>
              <a:r>
                <a:rPr lang="es-CO" sz="1200" dirty="0">
                  <a:solidFill>
                    <a:schemeClr val="tx1"/>
                  </a:solidFill>
                </a:rPr>
                <a:t> W., </a:t>
              </a:r>
            </a:p>
            <a:p>
              <a:pPr algn="ctr">
                <a:defRPr/>
              </a:pPr>
              <a:r>
                <a:rPr lang="es-CO" sz="1200" dirty="0">
                  <a:solidFill>
                    <a:schemeClr val="tx1"/>
                  </a:solidFill>
                </a:rPr>
                <a:t>2006</a:t>
              </a:r>
            </a:p>
          </p:txBody>
        </p:sp>
        <p:sp>
          <p:nvSpPr>
            <p:cNvPr id="26" name="25 Elipse"/>
            <p:cNvSpPr/>
            <p:nvPr/>
          </p:nvSpPr>
          <p:spPr>
            <a:xfrm>
              <a:off x="5665696" y="1489969"/>
              <a:ext cx="1452916" cy="3673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>
                  <a:solidFill>
                    <a:schemeClr val="tx1"/>
                  </a:solidFill>
                </a:rPr>
                <a:t>Arias F. J., 2007</a:t>
              </a:r>
            </a:p>
          </p:txBody>
        </p:sp>
        <p:sp>
          <p:nvSpPr>
            <p:cNvPr id="27" name="26 Elipse"/>
            <p:cNvSpPr/>
            <p:nvPr/>
          </p:nvSpPr>
          <p:spPr>
            <a:xfrm>
              <a:off x="3830434" y="1489969"/>
              <a:ext cx="1452916" cy="3673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Feisst</a:t>
              </a:r>
              <a:r>
                <a:rPr lang="es-CO" sz="1200" dirty="0">
                  <a:solidFill>
                    <a:schemeClr val="tx1"/>
                  </a:solidFill>
                </a:rPr>
                <a:t>, M., 2005</a:t>
              </a:r>
            </a:p>
          </p:txBody>
        </p:sp>
        <p:sp>
          <p:nvSpPr>
            <p:cNvPr id="28" name="27 Elipse"/>
            <p:cNvSpPr/>
            <p:nvPr/>
          </p:nvSpPr>
          <p:spPr>
            <a:xfrm>
              <a:off x="3881433" y="2043372"/>
              <a:ext cx="1452916" cy="3673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Brun</a:t>
              </a:r>
              <a:r>
                <a:rPr lang="es-CO" sz="1200" dirty="0">
                  <a:solidFill>
                    <a:schemeClr val="tx1"/>
                  </a:solidFill>
                </a:rPr>
                <a:t>, Y., </a:t>
              </a:r>
            </a:p>
            <a:p>
              <a:pPr algn="ctr">
                <a:defRPr/>
              </a:pPr>
              <a:r>
                <a:rPr lang="es-CO" sz="1200" dirty="0">
                  <a:solidFill>
                    <a:schemeClr val="tx1"/>
                  </a:solidFill>
                </a:rPr>
                <a:t>2008</a:t>
              </a:r>
            </a:p>
          </p:txBody>
        </p:sp>
        <p:sp>
          <p:nvSpPr>
            <p:cNvPr id="29" name="28 Elipse"/>
            <p:cNvSpPr/>
            <p:nvPr/>
          </p:nvSpPr>
          <p:spPr>
            <a:xfrm>
              <a:off x="2224580" y="1489969"/>
              <a:ext cx="1452916" cy="3673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Lauer</a:t>
              </a:r>
              <a:r>
                <a:rPr lang="es-CO" sz="1200" dirty="0">
                  <a:solidFill>
                    <a:schemeClr val="tx1"/>
                  </a:solidFill>
                </a:rPr>
                <a:t> C.U., 2000</a:t>
              </a:r>
            </a:p>
          </p:txBody>
        </p:sp>
        <p:sp>
          <p:nvSpPr>
            <p:cNvPr id="19" name="18 Elipse"/>
            <p:cNvSpPr/>
            <p:nvPr/>
          </p:nvSpPr>
          <p:spPr>
            <a:xfrm>
              <a:off x="4572000" y="2786058"/>
              <a:ext cx="1059507" cy="58170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Martins</a:t>
              </a:r>
              <a:r>
                <a:rPr lang="es-CO" sz="1200" dirty="0">
                  <a:solidFill>
                    <a:schemeClr val="tx1"/>
                  </a:solidFill>
                </a:rPr>
                <a:t>, A. C., 2012</a:t>
              </a:r>
            </a:p>
          </p:txBody>
        </p:sp>
        <p:sp>
          <p:nvSpPr>
            <p:cNvPr id="20" name="19 Elipse"/>
            <p:cNvSpPr/>
            <p:nvPr/>
          </p:nvSpPr>
          <p:spPr>
            <a:xfrm>
              <a:off x="2285984" y="2714620"/>
              <a:ext cx="1059507" cy="64294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err="1">
                  <a:solidFill>
                    <a:schemeClr val="tx1"/>
                  </a:solidFill>
                </a:rPr>
                <a:t>Buttusi</a:t>
              </a:r>
              <a:r>
                <a:rPr lang="es-CO" sz="1200" dirty="0">
                  <a:solidFill>
                    <a:schemeClr val="tx1"/>
                  </a:solidFill>
                </a:rPr>
                <a:t>, F., 2007</a:t>
              </a:r>
            </a:p>
          </p:txBody>
        </p:sp>
        <p:sp>
          <p:nvSpPr>
            <p:cNvPr id="24" name="23 Elipse"/>
            <p:cNvSpPr/>
            <p:nvPr/>
          </p:nvSpPr>
          <p:spPr>
            <a:xfrm>
              <a:off x="3428992" y="2786058"/>
              <a:ext cx="1059507" cy="57150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>
                  <a:solidFill>
                    <a:schemeClr val="tx1"/>
                  </a:solidFill>
                </a:rPr>
                <a:t>González H.M., 2008</a:t>
              </a: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2214546" y="2643182"/>
              <a:ext cx="3714776" cy="15001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sz="1400"/>
            </a:p>
          </p:txBody>
        </p:sp>
        <p:sp>
          <p:nvSpPr>
            <p:cNvPr id="35" name="34 Elipse"/>
            <p:cNvSpPr/>
            <p:nvPr/>
          </p:nvSpPr>
          <p:spPr>
            <a:xfrm>
              <a:off x="4643438" y="3571876"/>
              <a:ext cx="1085842" cy="4426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050" dirty="0" err="1">
                  <a:solidFill>
                    <a:schemeClr val="tx1"/>
                  </a:solidFill>
                </a:rPr>
                <a:t>Toker</a:t>
              </a:r>
              <a:r>
                <a:rPr lang="es-CO" sz="1050" dirty="0">
                  <a:solidFill>
                    <a:schemeClr val="tx1"/>
                  </a:solidFill>
                </a:rPr>
                <a:t>, D</a:t>
              </a:r>
              <a:r>
                <a:rPr lang="es-CO" sz="1050" dirty="0" smtClean="0">
                  <a:solidFill>
                    <a:schemeClr val="tx1"/>
                  </a:solidFill>
                </a:rPr>
                <a:t>. </a:t>
              </a:r>
              <a:endParaRPr lang="es-CO" sz="105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s-CO" sz="1050" dirty="0">
                  <a:solidFill>
                    <a:schemeClr val="tx1"/>
                  </a:solidFill>
                </a:rPr>
                <a:t>2011</a:t>
              </a:r>
            </a:p>
          </p:txBody>
        </p:sp>
        <p:sp>
          <p:nvSpPr>
            <p:cNvPr id="36" name="35 Elipse"/>
            <p:cNvSpPr/>
            <p:nvPr/>
          </p:nvSpPr>
          <p:spPr>
            <a:xfrm>
              <a:off x="2357422" y="3571876"/>
              <a:ext cx="1085842" cy="4426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050" dirty="0" err="1">
                  <a:solidFill>
                    <a:schemeClr val="tx1"/>
                  </a:solidFill>
                </a:rPr>
                <a:t>Eyharabide</a:t>
              </a:r>
              <a:r>
                <a:rPr lang="es-CO" sz="1050" dirty="0">
                  <a:solidFill>
                    <a:schemeClr val="tx1"/>
                  </a:solidFill>
                </a:rPr>
                <a:t>, V., 2005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3500430" y="3571876"/>
              <a:ext cx="1085842" cy="4426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050" dirty="0" err="1">
                  <a:solidFill>
                    <a:schemeClr val="tx1"/>
                  </a:solidFill>
                </a:rPr>
                <a:t>deVrieze</a:t>
              </a:r>
              <a:r>
                <a:rPr lang="es-CO" sz="1050" dirty="0">
                  <a:solidFill>
                    <a:schemeClr val="tx1"/>
                  </a:solidFill>
                </a:rPr>
                <a:t>, P., 2006</a:t>
              </a:r>
            </a:p>
          </p:txBody>
        </p:sp>
        <p:sp>
          <p:nvSpPr>
            <p:cNvPr id="45" name="44 Elipse"/>
            <p:cNvSpPr/>
            <p:nvPr/>
          </p:nvSpPr>
          <p:spPr>
            <a:xfrm>
              <a:off x="6143636" y="2786058"/>
              <a:ext cx="1143008" cy="58170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dirty="0" smtClean="0">
                  <a:solidFill>
                    <a:schemeClr val="tx1"/>
                  </a:solidFill>
                </a:rPr>
                <a:t>Olivier C,2008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6000760" y="1988110"/>
              <a:ext cx="1357295" cy="2155271"/>
              <a:chOff x="2285984" y="-978933"/>
              <a:chExt cx="1357295" cy="5439470"/>
            </a:xfrm>
            <a:solidFill>
              <a:srgbClr val="FFC000">
                <a:alpha val="47000"/>
              </a:srgbClr>
            </a:solidFill>
          </p:grpSpPr>
          <p:sp>
            <p:nvSpPr>
              <p:cNvPr id="41" name="40 Rectángulo redondeado"/>
              <p:cNvSpPr/>
              <p:nvPr/>
            </p:nvSpPr>
            <p:spPr>
              <a:xfrm>
                <a:off x="2285984" y="-978933"/>
                <a:ext cx="1357295" cy="5439470"/>
              </a:xfrm>
              <a:prstGeom prst="roundRect">
                <a:avLst/>
              </a:prstGeom>
              <a:grpFill/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O" sz="1400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2428860" y="2946081"/>
                <a:ext cx="1085842" cy="124270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O" sz="1050" dirty="0" err="1" smtClean="0">
                    <a:solidFill>
                      <a:schemeClr val="tx1"/>
                    </a:solidFill>
                  </a:rPr>
                  <a:t>Heikki</a:t>
                </a:r>
                <a:r>
                  <a:rPr lang="es-CO" sz="1050" dirty="0" smtClean="0">
                    <a:solidFill>
                      <a:schemeClr val="tx1"/>
                    </a:solidFill>
                  </a:rPr>
                  <a:t> A. y </a:t>
                </a:r>
                <a:r>
                  <a:rPr lang="es-CO" sz="1050" dirty="0" err="1" smtClean="0">
                    <a:solidFill>
                      <a:schemeClr val="tx1"/>
                    </a:solidFill>
                  </a:rPr>
                  <a:t>Petteri</a:t>
                </a:r>
                <a:r>
                  <a:rPr lang="es-CO" sz="1050" dirty="0" smtClean="0">
                    <a:solidFill>
                      <a:schemeClr val="tx1"/>
                    </a:solidFill>
                  </a:rPr>
                  <a:t> A, </a:t>
                </a:r>
                <a:r>
                  <a:rPr lang="es-CO" sz="1050" dirty="0">
                    <a:solidFill>
                      <a:schemeClr val="tx1"/>
                    </a:solidFill>
                  </a:rPr>
                  <a:t>2005</a:t>
                </a:r>
              </a:p>
            </p:txBody>
          </p:sp>
        </p:grpSp>
      </p:grpSp>
      <p:sp>
        <p:nvSpPr>
          <p:cNvPr id="48" name="8 CuadroTexto"/>
          <p:cNvSpPr txBox="1">
            <a:spLocks noChangeArrowheads="1"/>
          </p:cNvSpPr>
          <p:nvPr/>
        </p:nvSpPr>
        <p:spPr bwMode="auto">
          <a:xfrm>
            <a:off x="1071538" y="5715016"/>
            <a:ext cx="3214710" cy="52322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Modelo de Usuario</a:t>
            </a:r>
            <a:endParaRPr lang="es-CO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8 CuadroTexto"/>
          <p:cNvSpPr txBox="1">
            <a:spLocks noChangeArrowheads="1"/>
          </p:cNvSpPr>
          <p:nvPr/>
        </p:nvSpPr>
        <p:spPr bwMode="auto">
          <a:xfrm>
            <a:off x="5072066" y="5786454"/>
            <a:ext cx="3286148" cy="52322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Modelo del contexto</a:t>
            </a:r>
            <a:endParaRPr lang="es-CO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Planteamiento del Problema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79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5820" y="476672"/>
            <a:ext cx="8028384" cy="1143008"/>
          </a:xfrm>
        </p:spPr>
        <p:txBody>
          <a:bodyPr/>
          <a:lstStyle/>
          <a:p>
            <a:r>
              <a:rPr lang="es-CO" sz="2800" dirty="0" smtClean="0"/>
              <a:t>Intervenciones TIC, para promoción de Hábitos y estilos de vida saludables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7829576" cy="3991027"/>
          </a:xfrm>
        </p:spPr>
        <p:txBody>
          <a:bodyPr/>
          <a:lstStyle/>
          <a:p>
            <a:r>
              <a:rPr lang="es-CO" sz="2400" dirty="0" smtClean="0"/>
              <a:t>Mapeo Sistemático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5616" y="1988839"/>
            <a:ext cx="74888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("Wellness Program"</a:t>
            </a:r>
            <a:r>
              <a:rPr lang="en-US" sz="1600" b="1" dirty="0"/>
              <a:t>[</a:t>
            </a:r>
            <a:r>
              <a:rPr lang="en-US" sz="1400" dirty="0"/>
              <a:t>Title/Abstract] OR "Wellness Programs"[Title/Abstract] OR "Promotional Item"[Title/Abstract] OR </a:t>
            </a:r>
            <a:r>
              <a:rPr lang="en-US" sz="1600" b="1" dirty="0">
                <a:solidFill>
                  <a:srgbClr val="FF0000"/>
                </a:solidFill>
              </a:rPr>
              <a:t>"Health Promotions"</a:t>
            </a:r>
            <a:r>
              <a:rPr lang="en-US" sz="1600" b="1" dirty="0"/>
              <a:t>[</a:t>
            </a:r>
            <a:r>
              <a:rPr lang="en-US" sz="1400" dirty="0"/>
              <a:t>Title/Abstract] OR "Promotion of Health"[Title/Abstract] OR "Health promotion"[Title/Abstract] OR "Promotional Item"[Title/Abstract] OR "Health Campaign"[Title/Abstract] OR "Health Campaigns"[Title/Abstract] OR </a:t>
            </a:r>
            <a:r>
              <a:rPr lang="en-US" sz="1400" b="1" dirty="0">
                <a:solidFill>
                  <a:srgbClr val="FF0000"/>
                </a:solidFill>
              </a:rPr>
              <a:t>"prevention"</a:t>
            </a:r>
            <a:r>
              <a:rPr lang="en-US" sz="1400" b="1" dirty="0"/>
              <a:t>[</a:t>
            </a:r>
            <a:r>
              <a:rPr lang="en-US" sz="1400" dirty="0"/>
              <a:t>Title/Abstract] OR "preventive therapy"[Title/Abstract] OR "preventive measures"[Title/Abstract]) AND ("</a:t>
            </a:r>
            <a:r>
              <a:rPr lang="en-US" sz="1600" b="1" dirty="0">
                <a:solidFill>
                  <a:srgbClr val="FF0000"/>
                </a:solidFill>
              </a:rPr>
              <a:t>life style"</a:t>
            </a:r>
            <a:r>
              <a:rPr lang="en-US" sz="1400" dirty="0"/>
              <a:t>[Title/Abstract] OR "life styles"[Title/Abstract] OR "QUALITY OF LIFE"[Title/Abstract] OR "Health Behavior"[Title/Abstract]) AND </a:t>
            </a:r>
            <a:r>
              <a:rPr lang="en-US" sz="1400" b="1" dirty="0">
                <a:solidFill>
                  <a:srgbClr val="FF0000"/>
                </a:solidFill>
              </a:rPr>
              <a:t>("</a:t>
            </a:r>
            <a:r>
              <a:rPr lang="en-US" sz="1600" b="1" dirty="0">
                <a:solidFill>
                  <a:srgbClr val="FF0000"/>
                </a:solidFill>
              </a:rPr>
              <a:t>intervention study</a:t>
            </a:r>
            <a:r>
              <a:rPr lang="en-US" sz="1400" b="1" dirty="0">
                <a:solidFill>
                  <a:srgbClr val="FF0000"/>
                </a:solidFill>
              </a:rPr>
              <a:t>"[</a:t>
            </a:r>
            <a:r>
              <a:rPr lang="en-US" sz="1400" dirty="0"/>
              <a:t>Title/Abstract] OR "intervention"[Title/Abstract]) AND </a:t>
            </a:r>
            <a:r>
              <a:rPr lang="en-US" sz="1400" b="1" dirty="0">
                <a:solidFill>
                  <a:srgbClr val="FF0000"/>
                </a:solidFill>
              </a:rPr>
              <a:t>("</a:t>
            </a:r>
            <a:r>
              <a:rPr lang="en-US" sz="1600" b="1" dirty="0">
                <a:solidFill>
                  <a:srgbClr val="FF0000"/>
                </a:solidFill>
              </a:rPr>
              <a:t>medical informatics</a:t>
            </a:r>
            <a:r>
              <a:rPr lang="en-US" sz="1400" b="1" dirty="0">
                <a:solidFill>
                  <a:srgbClr val="FF0000"/>
                </a:solidFill>
              </a:rPr>
              <a:t>"</a:t>
            </a:r>
            <a:r>
              <a:rPr lang="en-US" sz="1400" b="1" dirty="0"/>
              <a:t>[</a:t>
            </a:r>
            <a:r>
              <a:rPr lang="en-US" sz="1400" dirty="0"/>
              <a:t>All Fields] OR "information science"[All Fields] OR "information system"[All Fields] OR "information technology"[All Fields] OR "e-mail"[All Fields] OR ("multimedia"[</a:t>
            </a:r>
            <a:r>
              <a:rPr lang="en-US" sz="1400" dirty="0" err="1"/>
              <a:t>MeSH</a:t>
            </a:r>
            <a:r>
              <a:rPr lang="en-US" sz="1400" dirty="0"/>
              <a:t> Terms] OR "multimedia"[All Fields]) OR </a:t>
            </a:r>
            <a:r>
              <a:rPr lang="en-US" sz="1400" dirty="0" err="1"/>
              <a:t>pda</a:t>
            </a:r>
            <a:r>
              <a:rPr lang="en-US" sz="1400" dirty="0"/>
              <a:t>[All Fields] OR phone[All Fields] OR ("internet"[</a:t>
            </a:r>
            <a:r>
              <a:rPr lang="en-US" sz="1400" dirty="0" err="1"/>
              <a:t>MeSH</a:t>
            </a:r>
            <a:r>
              <a:rPr lang="en-US" sz="1400" dirty="0"/>
              <a:t> Terms] OR "internet"[All Fields]) OR web[All Fields] OR mobile[All Fields] OR ("Smart Mater </a:t>
            </a:r>
            <a:r>
              <a:rPr lang="en-US" sz="1400" dirty="0" err="1"/>
              <a:t>Struct</a:t>
            </a:r>
            <a:r>
              <a:rPr lang="en-US" sz="1400" dirty="0"/>
              <a:t>"[Journal] OR "</a:t>
            </a:r>
            <a:r>
              <a:rPr lang="en-US" sz="1400" dirty="0" err="1"/>
              <a:t>sms</a:t>
            </a:r>
            <a:r>
              <a:rPr lang="en-US" sz="1400" dirty="0"/>
              <a:t>"[All Fields]) OR "text message"[All Fields] OR application[All Fields] OR "web application"[All Fields] OR "mobile application"[All Fields] OR ("software"[</a:t>
            </a:r>
            <a:r>
              <a:rPr lang="en-US" sz="1400" dirty="0" err="1"/>
              <a:t>MeSH</a:t>
            </a:r>
            <a:r>
              <a:rPr lang="en-US" sz="1400" dirty="0"/>
              <a:t> Terms] OR "software"[All Fields]) OR "computer based"[All Fields] OR "computer-based"[All Fields] OR "Social Media"[All Fields] OR "Digital Media"[All Fields] OR ("technology"[</a:t>
            </a:r>
            <a:r>
              <a:rPr lang="en-US" sz="1400" dirty="0" err="1"/>
              <a:t>MeSH</a:t>
            </a:r>
            <a:r>
              <a:rPr lang="en-US" sz="1400" dirty="0"/>
              <a:t> Terms] OR "technology"[All Fields]) OR "computer assisted"[All Fields] OR "Web 2.0"[All Fields] OR "electronic"[All Fields] </a:t>
            </a:r>
            <a:r>
              <a:rPr lang="en-US" sz="1400" dirty="0" err="1"/>
              <a:t>OR"computing</a:t>
            </a:r>
            <a:r>
              <a:rPr lang="en-US" sz="1400" dirty="0"/>
              <a:t>"[All Fields])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8227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dirty="0" smtClean="0"/>
              <a:t>Base de datos </a:t>
            </a:r>
          </a:p>
          <a:p>
            <a:pPr lvl="1"/>
            <a:r>
              <a:rPr lang="es-CO" sz="2000" dirty="0" err="1" smtClean="0"/>
              <a:t>PubMed</a:t>
            </a:r>
            <a:endParaRPr lang="es-CO" sz="2000" dirty="0" smtClean="0"/>
          </a:p>
          <a:p>
            <a:r>
              <a:rPr lang="es-CO" sz="2400" dirty="0" smtClean="0"/>
              <a:t>Preguntas:</a:t>
            </a:r>
          </a:p>
          <a:p>
            <a:pPr lvl="1"/>
            <a:r>
              <a:rPr lang="es-CO" sz="2000" dirty="0" smtClean="0"/>
              <a:t>Qué tipos de Intervenciones TIC usan?</a:t>
            </a:r>
          </a:p>
          <a:p>
            <a:pPr lvl="1"/>
            <a:r>
              <a:rPr lang="es-CO" sz="2000" dirty="0" smtClean="0"/>
              <a:t>Cuáles Intervenciones TIC son personalizadas?</a:t>
            </a:r>
          </a:p>
          <a:p>
            <a:pPr lvl="1"/>
            <a:r>
              <a:rPr lang="es-CO" sz="2000" dirty="0" smtClean="0"/>
              <a:t>Cuáles son las Más Usadas?</a:t>
            </a:r>
          </a:p>
          <a:p>
            <a:pPr lvl="1"/>
            <a:r>
              <a:rPr lang="es-CO" sz="2000" dirty="0" smtClean="0"/>
              <a:t>Cuántas han sido evaluadas exitosamente?</a:t>
            </a:r>
          </a:p>
          <a:p>
            <a:pPr lvl="1"/>
            <a:r>
              <a:rPr lang="es-CO" sz="2000" dirty="0" smtClean="0"/>
              <a:t>Años de mayor publicación de las intervenciones TIC?</a:t>
            </a:r>
          </a:p>
          <a:p>
            <a:pPr lvl="1"/>
            <a:r>
              <a:rPr lang="es-CO" sz="2000" dirty="0" smtClean="0"/>
              <a:t>Que líneas de Intervención Usan?</a:t>
            </a:r>
          </a:p>
          <a:p>
            <a:pPr lvl="1"/>
            <a:r>
              <a:rPr lang="es-CO" sz="2000" dirty="0" smtClean="0"/>
              <a:t>Porcentaje de Uso de líneas de intervención?</a:t>
            </a:r>
          </a:p>
          <a:p>
            <a:endParaRPr lang="es-CO" sz="2400" dirty="0" smtClean="0"/>
          </a:p>
          <a:p>
            <a:endParaRPr lang="es-CO" sz="24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65820" y="476672"/>
            <a:ext cx="8028384" cy="1143008"/>
          </a:xfrm>
        </p:spPr>
        <p:txBody>
          <a:bodyPr/>
          <a:lstStyle/>
          <a:p>
            <a:r>
              <a:rPr lang="es-CO" sz="2800" dirty="0" smtClean="0"/>
              <a:t>Intervenciones TIC, para promoción de Hábitos y estilos de vida saludables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561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Criterios de Selección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Intervención Tic, promoción, hábitos o estilos de vida saludables, evaluación en caso de estudio.</a:t>
            </a:r>
          </a:p>
          <a:p>
            <a:pPr lvl="1"/>
            <a:r>
              <a:rPr lang="es-CO" dirty="0" smtClean="0"/>
              <a:t>Inicialmente 288 Artículos</a:t>
            </a:r>
          </a:p>
          <a:p>
            <a:pPr lvl="1"/>
            <a:r>
              <a:rPr lang="es-CO" dirty="0" smtClean="0"/>
              <a:t>Seleccionados 56 Artículos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28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Qué tipos de Intervenciones TIC usan?</a:t>
            </a:r>
            <a:br>
              <a:rPr lang="es-CO" sz="2800" dirty="0" smtClean="0"/>
            </a:br>
            <a:r>
              <a:rPr lang="es-CO" sz="2800" dirty="0" smtClean="0"/>
              <a:t/>
            </a:r>
            <a:br>
              <a:rPr lang="es-CO" sz="2800" dirty="0" smtClean="0"/>
            </a:br>
            <a:endParaRPr lang="es-CO" sz="2800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08678"/>
              </p:ext>
            </p:extLst>
          </p:nvPr>
        </p:nvGraphicFramePr>
        <p:xfrm>
          <a:off x="179512" y="1196752"/>
          <a:ext cx="2664296" cy="355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652969"/>
              </p:ext>
            </p:extLst>
          </p:nvPr>
        </p:nvGraphicFramePr>
        <p:xfrm>
          <a:off x="3131840" y="1196752"/>
          <a:ext cx="29523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148673"/>
              </p:ext>
            </p:extLst>
          </p:nvPr>
        </p:nvGraphicFramePr>
        <p:xfrm>
          <a:off x="6372200" y="1196752"/>
          <a:ext cx="25922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32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Qué tipos de Intervenciones TIC usan?</a:t>
            </a:r>
            <a:br>
              <a:rPr lang="es-CO" sz="2800" dirty="0" smtClean="0"/>
            </a:br>
            <a:r>
              <a:rPr lang="es-CO" sz="2800" dirty="0" smtClean="0"/>
              <a:t/>
            </a:r>
            <a:br>
              <a:rPr lang="es-CO" sz="2800" dirty="0" smtClean="0"/>
            </a:br>
            <a:endParaRPr lang="es-CO" sz="2800" dirty="0"/>
          </a:p>
        </p:txBody>
      </p:sp>
      <p:graphicFrame>
        <p:nvGraphicFramePr>
          <p:cNvPr id="5" name="9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621712"/>
              </p:ext>
            </p:extLst>
          </p:nvPr>
        </p:nvGraphicFramePr>
        <p:xfrm>
          <a:off x="539552" y="1268760"/>
          <a:ext cx="25202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943909"/>
              </p:ext>
            </p:extLst>
          </p:nvPr>
        </p:nvGraphicFramePr>
        <p:xfrm>
          <a:off x="3347864" y="1340768"/>
          <a:ext cx="23042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311848"/>
              </p:ext>
            </p:extLst>
          </p:nvPr>
        </p:nvGraphicFramePr>
        <p:xfrm>
          <a:off x="5940152" y="1412776"/>
          <a:ext cx="21602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751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500174"/>
            <a:ext cx="7829576" cy="4840303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Planteamiento del Problema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Pregunta de investigación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Avances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Intervenciones TIC personalizadas</a:t>
            </a:r>
            <a:endParaRPr lang="es-CO" dirty="0"/>
          </a:p>
        </p:txBody>
      </p:sp>
      <p:graphicFrame>
        <p:nvGraphicFramePr>
          <p:cNvPr id="4" name="13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793818"/>
              </p:ext>
            </p:extLst>
          </p:nvPr>
        </p:nvGraphicFramePr>
        <p:xfrm>
          <a:off x="2627784" y="2060848"/>
          <a:ext cx="385876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27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Cuáles son las Más Usadas?</a:t>
            </a:r>
            <a:br>
              <a:rPr lang="es-CO" sz="3200" dirty="0"/>
            </a:br>
            <a:endParaRPr lang="es-CO" sz="3200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622595"/>
              </p:ext>
            </p:extLst>
          </p:nvPr>
        </p:nvGraphicFramePr>
        <p:xfrm>
          <a:off x="899592" y="1628800"/>
          <a:ext cx="782955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9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Cuántas han sido evaluadas exitosamente?</a:t>
            </a:r>
            <a:br>
              <a:rPr lang="es-CO" sz="3200" dirty="0"/>
            </a:br>
            <a:endParaRPr lang="es-CO" sz="3200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857250" y="1928813"/>
          <a:ext cx="782955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Años de mayor publicación de las intervenciones TIC?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17665"/>
              </p:ext>
            </p:extLst>
          </p:nvPr>
        </p:nvGraphicFramePr>
        <p:xfrm>
          <a:off x="179512" y="1700808"/>
          <a:ext cx="4499992" cy="304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236710"/>
              </p:ext>
            </p:extLst>
          </p:nvPr>
        </p:nvGraphicFramePr>
        <p:xfrm>
          <a:off x="4499992" y="1700808"/>
          <a:ext cx="41044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95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Que líneas de Intervención Usan?</a:t>
            </a:r>
            <a:br>
              <a:rPr lang="es-CO" sz="3200" dirty="0"/>
            </a:br>
            <a:endParaRPr lang="es-CO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07480"/>
              </p:ext>
            </p:extLst>
          </p:nvPr>
        </p:nvGraphicFramePr>
        <p:xfrm>
          <a:off x="899592" y="1628800"/>
          <a:ext cx="782955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66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Porcentaje de Uso de líneas de intervención?</a:t>
            </a:r>
            <a:br>
              <a:rPr lang="es-CO" sz="3200" dirty="0"/>
            </a:br>
            <a:endParaRPr lang="es-CO" sz="3200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idx="1"/>
          </p:nvPr>
        </p:nvGraphicFramePr>
        <p:xfrm>
          <a:off x="857250" y="1928813"/>
          <a:ext cx="782955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02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7829576" cy="4483113"/>
          </a:xfrm>
        </p:spPr>
        <p:txBody>
          <a:bodyPr/>
          <a:lstStyle/>
          <a:p>
            <a:pPr algn="just"/>
            <a:r>
              <a:rPr lang="es-CO" sz="2400" dirty="0" smtClean="0"/>
              <a:t>La mayor cantidad de publicaciones son del año 2014, esto indica que la temática es de interés actual y que es a nivel mundial la necesidad de investigar en ella.</a:t>
            </a:r>
          </a:p>
          <a:p>
            <a:pPr algn="just"/>
            <a:r>
              <a:rPr lang="es-CO" sz="2400" dirty="0" smtClean="0"/>
              <a:t>Muchas intervenciones WEB, dificultan la búsqueda al usuario (No satisface su necesidad).</a:t>
            </a:r>
          </a:p>
          <a:p>
            <a:pPr algn="just"/>
            <a:r>
              <a:rPr lang="es-CO" sz="2400" dirty="0" smtClean="0"/>
              <a:t>No se adaptan al usuario (Poco uso).</a:t>
            </a:r>
          </a:p>
          <a:p>
            <a:pPr algn="just"/>
            <a:r>
              <a:rPr lang="es-CO" sz="2400" dirty="0" smtClean="0"/>
              <a:t>La personalización de la que hablan es: El usuario puede usarla solo sin compañía de otras personas (individual).</a:t>
            </a:r>
          </a:p>
          <a:p>
            <a:pPr algn="just"/>
            <a:r>
              <a:rPr lang="es-CO" sz="2400" dirty="0" smtClean="0"/>
              <a:t>El 23% de los artículos hablan de la personalización, pero  No es automática (usuario busca que usar).</a:t>
            </a:r>
          </a:p>
          <a:p>
            <a:pPr algn="just"/>
            <a:r>
              <a:rPr lang="es-CO" sz="2400" dirty="0" smtClean="0"/>
              <a:t>Solo el 6% de los artículos hablan de </a:t>
            </a:r>
            <a:r>
              <a:rPr lang="es-CO" sz="2400" dirty="0" err="1" smtClean="0"/>
              <a:t>TICs</a:t>
            </a:r>
            <a:r>
              <a:rPr lang="es-CO" sz="2400" dirty="0" smtClean="0"/>
              <a:t> para el contexto del usuario.</a:t>
            </a:r>
          </a:p>
          <a:p>
            <a:pPr algn="just"/>
            <a:endParaRPr lang="es-CO" sz="2400" dirty="0" smtClean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6214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700808"/>
            <a:ext cx="7829576" cy="4711107"/>
          </a:xfrm>
        </p:spPr>
        <p:txBody>
          <a:bodyPr/>
          <a:lstStyle/>
          <a:p>
            <a:pPr algn="just"/>
            <a:r>
              <a:rPr lang="es-CO" sz="2000" dirty="0"/>
              <a:t>Solo el 4% mencionan </a:t>
            </a:r>
            <a:r>
              <a:rPr lang="es-CO" sz="2000" dirty="0" err="1"/>
              <a:t>Clustering</a:t>
            </a:r>
            <a:r>
              <a:rPr lang="es-CO" sz="2000" dirty="0"/>
              <a:t> y solo analizan datos clínicos.</a:t>
            </a:r>
          </a:p>
          <a:p>
            <a:pPr algn="just"/>
            <a:r>
              <a:rPr lang="es-CO" sz="2000" dirty="0" smtClean="0"/>
              <a:t>El </a:t>
            </a:r>
            <a:r>
              <a:rPr lang="es-CO" sz="2000" dirty="0"/>
              <a:t>74% de los artículos mencionan una evaluación exitosa, porque encuentran un cambio positivo en las personas, sin embargo realizan la evaluación con pocas personas y en corto tiempo y con la asesoría de expertos. </a:t>
            </a:r>
            <a:endParaRPr lang="es-CO" sz="2000" dirty="0" smtClean="0"/>
          </a:p>
          <a:p>
            <a:pPr algn="just"/>
            <a:r>
              <a:rPr lang="es-CO" sz="2000" dirty="0" smtClean="0"/>
              <a:t>El </a:t>
            </a:r>
            <a:r>
              <a:rPr lang="es-CO" sz="2000" dirty="0"/>
              <a:t>12% de las evaluaciones </a:t>
            </a:r>
            <a:r>
              <a:rPr lang="es-CO" sz="2000" dirty="0" smtClean="0"/>
              <a:t>malas es porque evalúan la intervención TIC y se dan cuenta que presenta fallas.</a:t>
            </a:r>
          </a:p>
          <a:p>
            <a:pPr algn="just"/>
            <a:r>
              <a:rPr lang="es-CO" sz="2000" dirty="0" smtClean="0"/>
              <a:t>El 14 % no son evaluadas, no usan métodos para evaluar solo les interesa la percepción de los usuarios en cuanto si le gusto o no.</a:t>
            </a:r>
          </a:p>
          <a:p>
            <a:pPr algn="just"/>
            <a:r>
              <a:rPr lang="es-CO" sz="2000" dirty="0" smtClean="0"/>
              <a:t>El porcentaje mayor de líneas de intervención usadas es: de Actividad Física y Pedagogía con un 32% cada una.</a:t>
            </a:r>
            <a:endParaRPr lang="es-CO" sz="2000" dirty="0"/>
          </a:p>
          <a:p>
            <a:pPr algn="just"/>
            <a:r>
              <a:rPr lang="es-CO" sz="2000" dirty="0" smtClean="0"/>
              <a:t>Cada intervención usa máximo 2 líneas de intervención, sin embargo una persona requiere de por lo menos 3 de ellas e ideal las 5.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70758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6676" cy="1143008"/>
          </a:xfrm>
        </p:spPr>
        <p:txBody>
          <a:bodyPr/>
          <a:lstStyle/>
          <a:p>
            <a:r>
              <a:rPr lang="es-CO" dirty="0" smtClean="0"/>
              <a:t>Brechas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4625989"/>
          </a:xfrm>
        </p:spPr>
        <p:txBody>
          <a:bodyPr/>
          <a:lstStyle/>
          <a:p>
            <a:pPr algn="just"/>
            <a:r>
              <a:rPr lang="es-CO" sz="2400" dirty="0" smtClean="0"/>
              <a:t>Se necesita prevenir la enfermedad no esperar los síntomas (aumenta muertes, costos, tiempo</a:t>
            </a:r>
            <a:r>
              <a:rPr lang="es-CO" sz="2400" dirty="0"/>
              <a:t> </a:t>
            </a:r>
            <a:r>
              <a:rPr lang="es-CO" sz="2400" dirty="0" smtClean="0"/>
              <a:t>y recursos).</a:t>
            </a:r>
          </a:p>
          <a:p>
            <a:pPr algn="just"/>
            <a:r>
              <a:rPr lang="es-CO" sz="2400" dirty="0" smtClean="0"/>
              <a:t>El porcentaje de mortalidad y morbilidad producto de las Enfermedades crónicas, es muy alto (&gt;60%) y es necesario promover los hábitos y estilos de vida saludables.</a:t>
            </a:r>
          </a:p>
          <a:p>
            <a:pPr algn="just"/>
            <a:r>
              <a:rPr lang="es-CO" sz="2400" dirty="0" smtClean="0"/>
              <a:t>Intervenciones físicas para promoción de estilos de vida son costosas (desplazarse al contexto-Usuario).</a:t>
            </a:r>
          </a:p>
          <a:p>
            <a:pPr algn="just"/>
            <a:r>
              <a:rPr lang="es-CO" sz="2400" dirty="0" smtClean="0"/>
              <a:t>Tiempo limitado en búsqueda de intervenciones WEB que se adapten a las necesidades del usuario. </a:t>
            </a:r>
          </a:p>
          <a:p>
            <a:pPr algn="just"/>
            <a:r>
              <a:rPr lang="es-CO" sz="2400" dirty="0" smtClean="0"/>
              <a:t>El Usuario sigue adaptándose a la tecnología y no lo tecnología a él.</a:t>
            </a:r>
          </a:p>
          <a:p>
            <a:pPr algn="just"/>
            <a:r>
              <a:rPr lang="es-CO" sz="2400" dirty="0"/>
              <a:t>Falta personalización Automática.</a:t>
            </a:r>
          </a:p>
          <a:p>
            <a:pPr marL="0" indent="0" algn="just">
              <a:buNone/>
            </a:pPr>
            <a:endParaRPr lang="es-CO" sz="2400" dirty="0" smtClean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Brechas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829576" cy="4483113"/>
          </a:xfrm>
        </p:spPr>
        <p:txBody>
          <a:bodyPr/>
          <a:lstStyle/>
          <a:p>
            <a:pPr algn="just"/>
            <a:r>
              <a:rPr lang="es-CO" sz="2400" dirty="0" smtClean="0"/>
              <a:t>Falta integrar en la </a:t>
            </a:r>
            <a:r>
              <a:rPr lang="es-CO" sz="2400" dirty="0"/>
              <a:t>evaluación de las intervenciones TIC </a:t>
            </a:r>
            <a:r>
              <a:rPr lang="es-CO" sz="2400" dirty="0" smtClean="0"/>
              <a:t>al usuario, el costo beneficio y la evaluación del sistema implementado (no por separado).</a:t>
            </a:r>
          </a:p>
          <a:p>
            <a:pPr algn="just"/>
            <a:r>
              <a:rPr lang="es-CO" sz="2400" dirty="0" smtClean="0"/>
              <a:t>NO, Disponen de diferentes líneas de intervención en un solo sistema.</a:t>
            </a:r>
          </a:p>
          <a:p>
            <a:pPr algn="just"/>
            <a:r>
              <a:rPr lang="es-CO" sz="2400" dirty="0" smtClean="0"/>
              <a:t>Las intervenciones TIC, NO recomiendan a los usuarios en base a sus necesidades e intereses. Solo recomiendan según criterios médicos generales (a todos los mismo).</a:t>
            </a:r>
          </a:p>
          <a:p>
            <a:pPr algn="just"/>
            <a:r>
              <a:rPr lang="es-CO" sz="2400" dirty="0" smtClean="0"/>
              <a:t>NO toman en cuenta el contexto del usuario, para hacer la promoción de los estilos de vida (según la línea de intervención).</a:t>
            </a:r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47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15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Brechas</a:t>
            </a: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800" dirty="0" smtClean="0"/>
              <a:t>Las evaluaciones aunque evidenciaban éxito en algún cambio de conducta, también muestran que después del caso de estudio, no se siguieron usando continuamente por los usuarios.</a:t>
            </a:r>
          </a:p>
          <a:p>
            <a:pPr algn="just"/>
            <a:r>
              <a:rPr lang="es-CO" sz="2800" dirty="0" smtClean="0"/>
              <a:t>No tuvieron en cuenta en el diseño al usuario.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795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Pregunta de Investigación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00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de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Cómo apoyar la promoción de hábitos y estilos de vida saludables haciendo uso de las </a:t>
            </a:r>
            <a:r>
              <a:rPr lang="es-CO" dirty="0" err="1" smtClean="0"/>
              <a:t>TICs</a:t>
            </a:r>
            <a:r>
              <a:rPr lang="es-CO" dirty="0" smtClean="0"/>
              <a:t>, respondiendo a las necesidades y preferencias individuales de cada persona en riesgo de contraer una enfermedad crónica?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Avances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12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Avances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3323"/>
              </p:ext>
            </p:extLst>
          </p:nvPr>
        </p:nvGraphicFramePr>
        <p:xfrm>
          <a:off x="1214414" y="2214554"/>
          <a:ext cx="6786584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8"/>
                <a:gridCol w="1571636"/>
              </a:tblGrid>
              <a:tr h="227975">
                <a:tc>
                  <a:txBody>
                    <a:bodyPr/>
                    <a:lstStyle/>
                    <a:p>
                      <a:r>
                        <a:rPr lang="es-CO" dirty="0" smtClean="0"/>
                        <a:t>Actividad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Porcentaje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Mapeo sistemático Modelo de usuario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25%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Mapeo sistemático Modelo de contexto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25%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Sistemas Adaptativos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Mapeo sistemático Intervenciones </a:t>
                      </a:r>
                      <a:r>
                        <a:rPr lang="es-CO" baseline="0" dirty="0" smtClean="0"/>
                        <a:t> TIC para promoción de hábitos y estilos de vida saludables.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100%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43174" y="1142984"/>
            <a:ext cx="36150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43240" y="5072074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diariodeunlondinense.com/wp-content/uploads/2012/07/giffgaff-preguntas-frecuentes-fa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662" y="642918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600" dirty="0">
                <a:latin typeface="Calibri" pitchFamily="34" charset="0"/>
              </a:rPr>
              <a:t>¿Para qué tratar a la población…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8596" y="4857760"/>
            <a:ext cx="838993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600" dirty="0">
                <a:latin typeface="Calibri" pitchFamily="34" charset="0"/>
              </a:rPr>
              <a:t>…y devolverla luego a las condiciones </a:t>
            </a:r>
          </a:p>
          <a:p>
            <a:pPr algn="ctr">
              <a:spcBef>
                <a:spcPct val="0"/>
              </a:spcBef>
            </a:pPr>
            <a:r>
              <a:rPr lang="es-MX" sz="3600" dirty="0">
                <a:latin typeface="Calibri" pitchFamily="34" charset="0"/>
              </a:rPr>
              <a:t>de vida  que la enferman?</a:t>
            </a:r>
          </a:p>
        </p:txBody>
      </p:sp>
      <p:sp>
        <p:nvSpPr>
          <p:cNvPr id="1026" name="AutoShape 2" descr="data:image/jpeg;base64,/9j/4AAQSkZJRgABAQAAAQABAAD/2wCEAAkGBxITERISEhIUFRUUGBQYFBUYFxcUFhQVFRQXFhUVFRQYHCggGBolHBQUITEhJSkrLi4uFx8zODMsNygtLisBCgoKDg0OGhAQGiwkHCQsLCwsLCwsLCwsLCwsLCwsLCwsLCwsLCwsLCwsLCwsLCwsLCwsLCwsLSwsLCw0LiwsLP/AABEIAMUA/wMBIgACEQEDEQH/xAAcAAACAwEBAQEAAAAAAAAAAAAABQMEBgcCAQj/xAA+EAABAwIEAwUFBQgCAgMAAAABAAIDBBEFEiExQVFxBiJhgZETMkKhwQcUUrHRFSMzU2KCkvBy4RZDRLLx/8QAGQEAAwEBAQAAAAAAAAAAAAAAAAECAwQF/8QAKBEAAgICAgEEAQQDAAAAAAAAAAECEQMSITFBBBNRYTIiobHwQnGR/9oADAMBAAIRAxEAPwDU03veSd4b9Umpx3vJOsNH5oQM0VN7oUqip/dCkTZJ9Qvi+oGCEIQAIQvhKAPqFH7RewUAfUIQkAIQhAAhCEACVY6NGdU1SvHfdb1QBR4JjgX8PzKXcEwwL+GepTAZIQhIAQhCBghCEACEIQAIQhAGApx3vJOcN+qT0/veSc4b9UIDQQ7BSKOHYKRMQIQhAAhBVaaayaQizdV6iRQCYoc66dCsjDzdMInKjZStlshoEXUKu2dSsfdS0VZ7QhCQwQhCAPqV46O63qmaW477jeoQIoDZX8C9w9SqA2V3Aj3XdSmgY0Qi6EhghCEACEIQAIQhAAhCEAYKn97yTnDvqlEHveSb4d9UIDQQ7BSKODYKRMQIQhAHwqhU7q+VQqd1URSI2r2o2r2qJBHkhKe1OK/daWSbcgWb/wAnbJALO03biClcYwDJKLXA91pPAnnqNPEJI77W2NdlbAXab3trpv4brlNdXFzpHkkucS4k6nU/nxULCABfgAXa89bLPZmqijsuH/aw17Tmiym446WPPxWpw/thDIRyI3GtjfUL884ZNmPeJ3B9NL28Lp/htO+EvDZb8bajx/RS5UPU/RUbwQCDcHUEcQvq5F2e7bvpi1soLmE2Lb7eLTtf0uuq0FayZjZGG7XAEHqqXJLLCXY57g6hMUvxv+GOoQAubsrmBe67qqjdlbwLZ/X6JoTGi+oQkAIQhAwQhCABCEIAEIQgDCwe95Jvh/1SmD3vJN8P+qEA9g90KRRwbBSJiBCEIACl9TumBXIMa7fzmskEDm+xYcjQWhwktu8m1xc7WOwHNGyjyzTFglmesTpbFIsj2P7VPqZHRSMa0huZpbfvWIBFj1C1ypSUlaIyYpYpay7BZzt5AH0j2ucACLajXMdrH1WjWC+0CtJlZEDoxuYj+p3/AFb1SnLVWLHHaVHI6nCXtNwL/krFD2dmm0DSAeJWtjI5JtQvG65fcZ2eyjB1nZqaAZuFvkvEdXYscdHWbn8bXH+9V0fF2B8Dr8lz04a61xbffiGmxPVVGV9kTil0RZs0jnAWABtbn4rpv2QYjIC6BziWEFzQeDgQTl8CD8lgRRANyt04X5WO9+p+QW5+z2INqYwDfex6MtYK0zJo6sl+N/w/MJgqGNfw/MfmrIFzdlawE+/1+iqs2U+EPytlPI/RNCHKEoOKn+lRuxc/ib6JDodoWfGLEmwdr4BVq+ulANmvd8kBRV7Q/aXRUkz4JPaukZbMGsuNRf3iQFnaj7bIP/XSzHxcWN/IlYTH+zFbJPJIIScxvvcpU7stWj/47vkq4CjtPYr7SGVr5GyR+xLbFovmzA78Frji0fM+i4D2Rp6mjnMstO/LaxWlf9psLXFroniyTHR1V2NR8neihdjo4MK51B9o9G7e46hPcG7S01QSI3gkbhLkKLMI73kmtB9UU1cwNAc3XyUdRi9OxwbfXw1TBRb4RoYNgpEspcVjI94K6ypYfiCYOLXaJkL41w4FfUiRd2kY80lSIyQ/2UmUje+U7L85Qu7/APv+8l+nnDTVfnjEez72Vs8Ru1sTyM1twe8y39passnR3+iyKLdjbsJVsNfCyMSF4ze0BDcgZkOc3ve2otpvZdguuZ9lp4qSRxsA54AJtckDbMRrbRdAw6s9rHntbUje4NuIVYWqoy9bJznt4LLpAASdhcnyXJMSxD20rpCfesb+Fl1SoqBGx7ydGNLj0AuuH08Mji942JJA4XJuT4AozdUZ+mXLY6jYCPyVymabgarIuxuZjsjmDL0N1qMCxQGxDmnwLm3uuZpnVshriTv3bgOSxU8rhptpa31H+8FvHgd4kbDVZ8YcZ5XZQcrRr4cgCeP/AGqiZTRm/bkFp3tYOHPht5Lf/ZbB7SoMm4Y3Nys46C48ykMccLHStaGPe1hdZ4zahuctsdMpHELS9lcYbRPjjFOXMqpgwyB2sN2gsa5pGrR3tbrSDTZGTG4q2dOVHGf4R8vzXupxWnjBL54mgb3e39VVq62OWAvie17dNWkEbrUwKbFawUX9oPH6KrHsrWCu1f1TQmZutjLHubyJVclO+0kX7wOHEa9Qk9lm0aJhBJkObirIxZ5Ngl0sjRufIKzRG5vYWTSBjpsL3szC10vqYalvusa7zsr0Nfl0y+inbiTTzWlEmFxrFquMHNSOI8LFcnxauZJI5xYWk7jkv0hUTMe0gncLm9f9mTXuc5s41JIBHNIRytrmroP2Uws9tKXAi7RYqxhH2euhqWOlDZI9b2+oK6JHgMHwtDemiYGbPZ1/86f/ACuvLezbif4k3mt1hJytIfurElQOAuptspOnaM3R9l2BovLLfqrRwEAd2eUdTdN/vh/CEff+bPmlRfvZPkzdTh9bH3ops9uFyD6EqvB2vq4iGzQ38b2+ey1UtYC02bY8L7L1R5b3cGnqAivs0XqOKnFP9v4K0mPPfTzujieyRkbntzAFpsNw4XB6Lmsb3T3JcbnVzybuPmV2ZsLcpaGgB17gAAa7rg1Y4xTPj4McQR/xNlllXQYpRbdKhzAWs0a0uPG+3meK1HZure12R7m5XWyjbX+lZigq2y2bHZpA6q858cAM0zvdtvYveeDWjifBZwdOzVw2/T8mzxOD2kMsbRq9jmi+guQQL+a5bTYlFG0xy91+x8CDYjTlZaCq+0aNsY9lE9z7a57NDfME5lz+prIqiR800rYXucSbizDcXsORv+a6MjUkmjDGpYpOElROZY5JXDdtzlJ0JC0uE4aywcBexB11seu4WTrDTsaHCphcdxkcSdzwt4LS9n8QzRj0PpusJcHRsal0eZthueaq1MjadoFwC92mvJpsNugXilq7leMVlb3ARfj4I8ELvkVR4SI89QHZ3ua64J7rHG+YX4gD5XS79rH2dOy5LyHPHK5OW56aqbtXiWWIRt0dJ3QBpZvxH0/NKpQM8Lh8LXj0I/VXjIzytpBXz5GZASSdHHnf6Jh2fxiWG4YSGOsHDlycL6LOSzZnX4X28BunuC0LC0l9rE90bHqPBaGFHRcCxaR4aJACPxjS452TX70Iy45hY/7ssbRY+xjWsAdf3QRYkprNCXMLr2J2vqqTJosV+MN69Ut+8Pk0GgVZlCQbuufLRXmODRYanieASbZao9xQMae8dT6qzR07A4kvNiqQYdwLnmVE+IX7zr+ASAf/AHZnCRevuHJ6TiKTL3Y7jrZeRJK34HDzuqtiobSYe/g5VpKCX8SgGKSN5+ilj7RD4gPyRsFEzKKQDQkr1+9HwuU0GORHjbzVyOtid8SLFRfD28Gr6ZTwAUbZI/xL2HRn4gpu/I6PHtT/AEr7mvwaV6Ps14MTDsR8kciDI3i0eqkYG8GgKrLAeBYfUfMKo5z2nVptza4n80W0FGiE4suJ9uGBtdUAbFwP+TWuP5ldcpzduYX81xntfn++Te0a5pLiRcWu3ZpHhYBTl/EvF+RBhU5a/u+KPtArnD7pH4SPPXuhpvwsLrzh0ZzjRUe2cvtZW8DG3LbqbkdVjHlnXCesk2VYJWvjeXOylo0FiS51ja1ttRryVClY1w7wzBpBI8iL9dQp6MtLS0DvDW/MaC3++K8tbkLuGbitYqkL1Ob3Mif1/wBJf2JHIGhjpCSe8XBoaB9Sn2CjKZGjYFlvSyVUc2UG77eJIAAUkuOMjBEID3u110bpoNdypdvghuKNS45Tf5DVV/22XkizQ1vPU+qykHal1j7QOzcdNEtqcTuCWn3uSWjBTXZbxXEvbVBdfus7rfzcfy9E2llsyM73D9Rz7qyxsyF193aDz3+V1Dhb7acL38L7XstUqRzylbNHRU+eQN5m58BxTCsrBfumzLADxb8IHlqeqrU37unll4uGRv8AdvbyuqVHONHv1A0Y3n49E0Jmu7OwAH2kmjR7o5+K2OH1OezhtuFiMNDpCC82HLgAtVh9QDZjNhu7hudL800SMa2qznLldp6eqjDP+LfmVVxBzg6wJt4C581AyNx1u4+FrJspDI5ed1H7X8LVF3xs0n0X1of/AC/mkMsyuqHDuOaEtnpay+rmnzTemmfsIh1urQkf/LHqgRm44ark31XqSKfjEw+a0Vn/AIG+qilbLwYz1QMQGmdbWGx8HKrLSy/CHDzU/aPG5qRhe5kZ8LlZJv2lycYG+qVCs64MTi5tXoV8PNvqsHheONcbOp+mo3WghmYQCYYm9SF46nPyzuljSHoqYjsR6r7nj/0pP98iHGEdBdAr2n3Rfo39VXuv5I0G5LOZ9V4c5o+N3rdUGF7vht1yhevuch4tHz+ipZZ+CdEWa2q9lE9+a9mk+guFyL27pZi6VxeTxJuV1bEMNfJC+POLuFruvp6FYl/YepYczXRvtyJB9CF1uaaSIgqbA5YoJZB8LTl8CdG/MhYB8t73Pn+q3GPRPZSOY5pDiWXHgDf81i5aMuHI8D9DzWmPonI+SCgktL1DgfQkK9WWslNG0+3ax2nva8LZHJrhsgkjsdwtPJD/ABX9+DPyauJ9F8LiXAi4yhO6igtsqjqUFUSQGoe7QkdQACfNVRFYl52HDmUwjo7hx/CL+SgrTeOMD4hfzuR9UDIJgS1pO5ueg4BTUkVlJOzW3IAKxRR94DxQBZx6Yshhi/uPncfqq1E7UHltyHgvnaV16jLr3Qwc+F/qpaWncbWOUdNUCH9DLsSSfkFrKKpJDWRi3N1vkOHzWVw6Bo4XOmru8d/+1vcJw8Wu6Vp5AfUoQi2+Nxj0tfhx8yeKrtp32uXgJo5tmkZT5EFLquMlpAJF9+C0SjXJLcr4KEmKhpsCX9Nl7Zi5tfKVC2iy7D5qWKP+lZs0R6HaRjdwQV9/8oZyf6FeWQB97NF17ODyH3Wj5fomhEZ7VM/DJ6FV5+1wG0Up8irgwWp/C35fopP2NPxjHlZOgOc9qsUkqbgRSAeKy/7Pk/AV2ifCXD/1uHkCl01CRuD5tKQFSl7L2+F/qrzezl92vPmVMztBB/M+at0+MQH4/mV4Tb8nqWym3s7b4XepU7cBHJ46PP6q0/Fqb8f5lV5cap7aPZ5tKCf1ET8A5PmH99/zKrjBJmG7KmYeBLSEPxmM7SU/m136rx+03XH7uncOYGvzKtCex7cK5nu1f+UYP5FehV12Ul840/DHa/zVqsmibTvlETHOA0b7MG5Ow04JXhNXLUXDaWIW0NgQf/stYwlIz2SPOLOdLH3ySXZdTrx/6SZ+Dv3AzDw0PotbUYJOQ0CMmxHEcj4q7S4FNbVoHUhdkFJcJGMtX2chr6a03HY7C5uQRYDnql2HymKYtN9DY3GU+Y4FdW7U9iZ5TG6JrCb2ffa3iNLjzusni32e17SZWwhwvctY/O4dM2rgNua2V2TLXRJd2RuIc24S6WC1yoIZ3RuMbwWm+rSCCD4gq++S7D0TMiNjA1mbwKz0TLua3lYfO5TnE5g1gZrrZK6Uj2gvzQBZlZ3j1V7DI+9c7BV3jUq57QMbcckDE9TKXVUjuf0sB+SZ0j7b8jbqlFLrM4p5ABwUzlRcMexfw2U3AsTe45DW25OnBbykjba+WxIGzweCxVGtnRTtewBtw62txm1UQyW+S54qXBdaXbiRzfAgEL396kA3Y75JeI5RcAsf4e6V8t+ONw8RqtbMaGUeJMsc0Vz4WULquE7xuHS/0XyhcwHQ+RU1XO0bytaOQTsKKUskZ9wSDx1UYxB7NjJ6Fe/vcfB0jugU0d3fA7zsENjSI2Y7KOLvML1/5HPwBPkpHva333MHzKqy4mwfw2ueelgs5ZIx7ZSg30i23tBVnaK/+9EDHKo70w/3ySSqxKsdo1zIh/kVVi+8fFUyO6AD6LJ+rxryWvTyMy3C4P56v0kMLD/Gv5L0Jns9+mt/bdSw41CN4236WXNKL82dKm/A1irISLCx/tK9Po2P+EW/4FfKHtPCDb2bfkncHaiIiwaPkpWOPyS5y+DJ1eCxDUNjJ5OYf1VX7qBoI4x0afq5dAp8VhebZQb+AKodqoGFod7rmWygHLmDjYjTdaxxbdSIeVrtCWmmdEy4Jbte3sxfwtufJX4sUk0Ed2nx1B8iqr8LieBdzs3DvHTpdSQ4XKzVjg8eOjvVaQi4dETkpdl2TG66Eg5GyA8AbE+SZYX24iecs0ckLtjnaQ3ydsklNWWlAfdptoD81oQ9jx3mg+S1jP5MpRNBDKx4ux4I8Dde8rh4rHFpa/8Ac9y3LQE9FPUYhW/DJH6f9rZMzHeKYJT1AtNC1/iRqOh3WXrfs5gN/YyOj/pPfHqdVcZVVvGVvSy9yT1JBGcDxBsgDC419m9Xmux0bgPEgnyWYqOzlTE8NfHz2trcnddNrqafKXOqn9AUjkoC/V0pcebrn5pWMy1Nh043ik102uDbRV63DqlrbGGW3A5HLWtw+Ru0mnUqzBNMNDK+3/IotAc/psMmb3jE8f2n9FegdY66fJbr7w8EXL3X81JGx7nfw9LcQzdRKOxrDJqujM0TxcaA+HP0WmimLmgNbl5hn+3TCnoATcsYfDKP0Vo4c1pDmiw2c3kfDwWM8Lo0WVS4oRjDADmBc13U/NMIZpmaXDx47rR0OHRu1LSbeJUWLmnY03YW24tFj6ojgmlakRLMrpoVCrYdHxkKKepp26hmbyWWqsblDrH3eHTgrNNU5rXO/NKM8j8oqojR+MuJtGwDoFA2ad7rOa+3PYJvAxgAsAFN7do4qJRvuZSml1EpR0A5KUUHgrTJwefopmuPBpULDj+2N5ZFJuHdFK3D/Eq6GPOzV7FPJ4BWoQXUSHkl8lFtQ/8Alj5KKVjDq6AHyCzEVaG6gyepU/7ddwDlost/4sWleR6x8ANvuzf8Qp46+BpsKdvkAs2cclI0YSo241KN2gfJXv8ATFr9m9oHscbtgA8bLE462WaodLlcGtu1o0A0O6mp+00g+ID5q9DjLH6WzOP9Jt6pScpUlwCpcvkyf7VcO89haAcuo+d01w/H4ztIPVZ3tfFJne2WYNLrOjjsSHcN+FknwENz5X2uNFelIjazotLUMkuXAOLiQPABXBTlvuEgctwkcNTCxzImNs4gm/Kyl/bhYSCCbJUFjsPy2zAkDdSR1MJF7GySux2N7S1123XyLEomtytcLK0yWOvvkPjoq0uJQDiUqlr+LbG6iZIXHX8lLmhqLGTq6M3sCeoS6neL3LC3oVYazyUhlibqSFLmUoljCqcSOIeCBwKlrOzhveN46G6qQdoIgcrfkmX7WtwKVsdCn7jMx7b5NDbY8QmbKSY7BoJ2NiR+aq1WIh3MEeCrDtJJFbTMAlb+ROI2mqHU7QZgDc2GQWvYX4qShxQTOBaCBbjuUvqe18EsTmuaWuykN0vqRbfgvfZ7L8JBvyPmVTk+EXjiqt9mwpDZum5SXtRXwtDRLGb8NR805Mf7vbUDTrZZLEmSyCz2ucBzbt5rbpGD5fJlao53d21uSibCRzHiEwbSQk6WHQqYURGrHX8DqsJQs0TJcJ1cM0ht4rUCaAba9ASklLV5RqwAqYYq4W91t9tEQxKKoJSHIrh8MTz5W/NDq2b4YgOrlTMklrmSyqy1LRvIT5la6IhyQwfPUnd8bfmq0mf4qn0sFQ9sXe4xx8f/ANXtuHVD9mhvVPUndGUbQVXGT5KWnwyUOBc5x8LaJx9wl/mFfRh0nGQp0OyeJ5AsB8l4mYTu2/oozhr/AOYfVQVGDOcLe0I8yp1HZ7keGbgD0UNBjsrXOd7LuNvrcXsFzztHVZHmJr3HKe8SSp/vc0VMQe6X2HeHec08RdVohWWu0uNGtq45cmRoGVo52O6YNw5lLUhswB9oMwA3Hks293eiIBJDb25rQfco5bShxzu1vx6XQwTNLG6MP0OhA34KGeKG5u4f5JZDCcouQSOfFSMh391QB7lZFzHqvGWLmPVHsNNmr22AcWNQMuNrImt3Fgo34i34XtSDFifgLcp3AUWHUMjz3BchZuJSkNamslO2ipOu495xTIUROrri3BVwxoJNgqikJsd9nWsG0d/Gy1WGQskzAtsRz0WJgxgR2DbC61WATyG77Z9OGi0QjxU0AErhfcX5pXWRW0tdNKmocHSSPjsPA62Wfq8Sid7smXwKiXBYvrI7e63VL/alhBvkdwINimzmFwu2QFK5sCkc/O45m8bbjoptAa7sf2jqXTMhfIxzOJfZpAHI8StjieKsGaNwuCNwbix6cVzaLD8gbJCTdtiPJayDtIK2KSE0+WZjQQ5p0IB719LjotIS4IkjN9qoRZhpG965z3004W8VnosSrIjdzCR0utK1hJJudOHhzXlovfjZGyfgNaPOE9pope5IMruR0WgjpY35QOazM+GRybjK7gRoV4fNUU4uLvA2PFHfQP7OkMwGKwza+anbR07ODR6LmtP21lkIa52XgVqaSWJ4BJc71VE0jQPxCBuxHkoXYrf3I3HysoGezbs0ea9OeXbfJNAIK6dzMtuJViN5ICELslCN9GO79qL/ANkgXyYWCELDIknwVjba5ORds6INqHEfEbrz2ixF1Q2Jz92ta0dEIWTNChSVro3iQWJboAdtrfVOcKrHnS4tyAtuhCTAdNmIX19U4DghCkZ9bUniAphKDcZeBQhSwM1JP3u6ALea12FxuZESHanjbZCEVwUhTXTSXN5CfJKJZXc0IVolkTJTfRdI7D4lI5pYbW6aoQqAvdqbNIsN2m65VifekPBfULORfhDTCnZWBtgdd+K2OGsFkIXPdsDVYX2TilaJC5wvwFgE6puzFNG2TK03e2znXIdYXIsRshC7IxSS4M23ZzSWPJMGDUE213TF0ABX1C5oGsijLGF5Y7gdQhCaAXYtgMThnF2nwWj7K0f7qxcT5IQuqPMTNmhhwtm5u7qvc84YNGhCFL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http://1.bp.blogspot.com/_e3nHE4r6vPU/SqFGW5VWIEI/AAAAAAAAAZ0/y2gTL0Dw0VY/s400/estr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3357566" cy="3286148"/>
          </a:xfrm>
          <a:prstGeom prst="rect">
            <a:avLst/>
          </a:prstGeom>
          <a:noFill/>
        </p:spPr>
      </p:pic>
      <p:pic>
        <p:nvPicPr>
          <p:cNvPr id="1030" name="Picture 6" descr="http://cdn.trabajemos.cl/wp-content/uploads/2013/09/estres-laboral-corazo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4938" y="1500175"/>
            <a:ext cx="2219824" cy="1571636"/>
          </a:xfrm>
          <a:prstGeom prst="rect">
            <a:avLst/>
          </a:prstGeom>
          <a:noFill/>
        </p:spPr>
      </p:pic>
      <p:pic>
        <p:nvPicPr>
          <p:cNvPr id="1032" name="Picture 8" descr="http://2.bp.blogspot.com/-Kd85U5XSY3g/UEEianN51hI/AAAAAAAAAIE/sU7lFiBTQ60/s1600/estres-laboral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6326" y="3071811"/>
            <a:ext cx="2143138" cy="1714511"/>
          </a:xfrm>
          <a:prstGeom prst="rect">
            <a:avLst/>
          </a:prstGeom>
          <a:noFill/>
        </p:spPr>
      </p:pic>
      <p:sp>
        <p:nvSpPr>
          <p:cNvPr id="39938" name="AutoShape 2" descr="http://livingthebalancedlife.com/wp-content/uploads/2011/04/messy-living-roo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42918"/>
            <a:ext cx="8748464" cy="1143008"/>
          </a:xfrm>
        </p:spPr>
        <p:txBody>
          <a:bodyPr/>
          <a:lstStyle/>
          <a:p>
            <a:r>
              <a:rPr lang="es-CO" sz="4000" dirty="0" smtClean="0"/>
              <a:t>Factores de Riesgo</a:t>
            </a: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783115"/>
          </a:xfrm>
        </p:spPr>
        <p:txBody>
          <a:bodyPr/>
          <a:lstStyle/>
          <a:p>
            <a:pPr algn="just"/>
            <a:r>
              <a:rPr lang="es-CO" sz="2800" dirty="0"/>
              <a:t>H</a:t>
            </a:r>
            <a:r>
              <a:rPr lang="es-CO" sz="2800" dirty="0" smtClean="0"/>
              <a:t>an </a:t>
            </a:r>
            <a:r>
              <a:rPr lang="es-CO" sz="2800" dirty="0"/>
              <a:t>sido identificados como factores importantes que afectan a la incidencia cada vez mayor de las enfermedades crónicas. (</a:t>
            </a:r>
            <a:r>
              <a:rPr lang="es-CO" sz="2800" dirty="0" smtClean="0"/>
              <a:t>D. Campbell,2013)</a:t>
            </a:r>
          </a:p>
          <a:p>
            <a:pPr lvl="1"/>
            <a:r>
              <a:rPr lang="es-CO" sz="2400" dirty="0"/>
              <a:t>el tabaquismo</a:t>
            </a:r>
          </a:p>
          <a:p>
            <a:pPr lvl="1"/>
            <a:r>
              <a:rPr lang="es-CO" sz="2400" dirty="0"/>
              <a:t>el alcohol</a:t>
            </a:r>
          </a:p>
          <a:p>
            <a:pPr lvl="1"/>
            <a:r>
              <a:rPr lang="es-CO" sz="2400" dirty="0"/>
              <a:t>las drogas</a:t>
            </a:r>
          </a:p>
          <a:p>
            <a:pPr lvl="1"/>
            <a:r>
              <a:rPr lang="es-CO" sz="2400" dirty="0"/>
              <a:t>el abuso de solventes</a:t>
            </a:r>
          </a:p>
          <a:p>
            <a:pPr lvl="1"/>
            <a:r>
              <a:rPr lang="es-CO" sz="2400" dirty="0"/>
              <a:t>la inactividad física</a:t>
            </a:r>
          </a:p>
          <a:p>
            <a:pPr lvl="1"/>
            <a:r>
              <a:rPr lang="es-CO" sz="2400" dirty="0"/>
              <a:t>dieta poco </a:t>
            </a:r>
            <a:r>
              <a:rPr lang="es-CO" sz="2400" dirty="0" smtClean="0"/>
              <a:t>saludable</a:t>
            </a:r>
            <a:endParaRPr lang="es-CO" sz="2400" dirty="0"/>
          </a:p>
          <a:p>
            <a:pPr algn="just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9782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286676" cy="1143008"/>
          </a:xfrm>
        </p:spPr>
        <p:txBody>
          <a:bodyPr/>
          <a:lstStyle/>
          <a:p>
            <a:r>
              <a:rPr lang="es-CO" dirty="0" smtClean="0"/>
              <a:t>Ejemplo de enfermedades Crónicas (</a:t>
            </a:r>
            <a:r>
              <a:rPr lang="es-CO" dirty="0" err="1" smtClean="0"/>
              <a:t>Lim</a:t>
            </a:r>
            <a:r>
              <a:rPr lang="es-CO" dirty="0" smtClean="0"/>
              <a:t>. S,2012)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2276872"/>
            <a:ext cx="7829576" cy="4135043"/>
          </a:xfrm>
        </p:spPr>
        <p:txBody>
          <a:bodyPr/>
          <a:lstStyle/>
          <a:p>
            <a:r>
              <a:rPr lang="es-CO" dirty="0" smtClean="0"/>
              <a:t>Las enfermedades cardiovasculares constituyen la mayoría de las defunciones, 17,3 millones cada año.</a:t>
            </a:r>
          </a:p>
          <a:p>
            <a:r>
              <a:rPr lang="es-CO" dirty="0" smtClean="0"/>
              <a:t>Cáncer (7,6 millones)</a:t>
            </a:r>
          </a:p>
          <a:p>
            <a:r>
              <a:rPr lang="es-CO" dirty="0" smtClean="0"/>
              <a:t>Enfermedades respiratorias (4,2 millones)</a:t>
            </a:r>
          </a:p>
          <a:p>
            <a:r>
              <a:rPr lang="es-CO" dirty="0" smtClean="0"/>
              <a:t>Diabetes (1,3 millones</a:t>
            </a:r>
            <a:r>
              <a:rPr lang="es-CO" baseline="30000" dirty="0" smtClean="0"/>
              <a:t>1</a:t>
            </a:r>
            <a:r>
              <a:rPr lang="es-CO" dirty="0" smtClean="0"/>
              <a:t>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7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denorte.gov.co/files/1343344049_LOGO%20HE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71" y="834058"/>
            <a:ext cx="41834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7286676" cy="1143008"/>
          </a:xfrm>
        </p:spPr>
        <p:txBody>
          <a:bodyPr/>
          <a:lstStyle/>
          <a:p>
            <a:r>
              <a:rPr lang="es-CO" sz="1800" dirty="0" smtClean="0"/>
              <a:t>Hábitos y Estilos de Vida Saludables (OMS,2012)</a:t>
            </a:r>
            <a:endParaRPr lang="es-CO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3429000"/>
            <a:ext cx="7427167" cy="2550867"/>
          </a:xfrm>
        </p:spPr>
        <p:txBody>
          <a:bodyPr/>
          <a:lstStyle/>
          <a:p>
            <a:pPr marL="0" indent="0" algn="just">
              <a:buNone/>
            </a:pPr>
            <a:r>
              <a:rPr lang="es-CO" sz="2400" dirty="0" smtClean="0"/>
              <a:t>Concepto que la Organización Mundial de la Salud –OMS- define como "la percepción que un individuo tiene de su lugar en la existencia, en el contexto de la cultura y del sistema de valores en los que vive y en relación con sus objetivos, sus expectativas, sus normas, sus inquietudes".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286676" cy="928694"/>
          </a:xfrm>
        </p:spPr>
        <p:txBody>
          <a:bodyPr/>
          <a:lstStyle/>
          <a:p>
            <a:r>
              <a:rPr lang="es-CO" sz="3600" dirty="0" smtClean="0"/>
              <a:t>Hábitos y Estilos de Vida saludables</a:t>
            </a:r>
            <a:endParaRPr lang="es-CO" sz="36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4282" y="1428736"/>
            <a:ext cx="428628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s-CO" dirty="0" smtClean="0"/>
          </a:p>
          <a:p>
            <a:pPr marL="342900" indent="-342900"/>
            <a:r>
              <a:rPr lang="es-CO" dirty="0" smtClean="0"/>
              <a:t>PERCEPCIÓN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Tener sentido de vida, objetivos de vida y plan de acción.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Mantener la autoestima, el sentido de pertenencia y la identidad.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Mantener la autodecisión, la autogestión y el deseo de aprender.</a:t>
            </a:r>
          </a:p>
          <a:p>
            <a:pPr algn="ctr"/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43438" y="1428736"/>
            <a:ext cx="4500562" cy="2428892"/>
          </a:xfrm>
          <a:prstGeom prst="roundRect">
            <a:avLst/>
          </a:prstGeom>
          <a:solidFill>
            <a:srgbClr val="28E4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s-CO" dirty="0" smtClean="0"/>
          </a:p>
          <a:p>
            <a:pPr marL="342900" indent="-342900"/>
            <a:r>
              <a:rPr lang="es-CO" dirty="0" smtClean="0"/>
              <a:t>CONTEXTO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Brindar afecto y mantener la integración social y familiar. (programas pedagógicos)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Promover la convivencia, solidaridad, tolerancia y negociación.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Tener acceso a seguridad social en salud.</a:t>
            </a:r>
          </a:p>
          <a:p>
            <a:pPr algn="ctr"/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714480" y="3929066"/>
            <a:ext cx="5429288" cy="2571768"/>
          </a:xfrm>
          <a:prstGeom prst="roundRect">
            <a:avLst/>
          </a:prstGeom>
          <a:solidFill>
            <a:srgbClr val="C7A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s-CO" dirty="0" smtClean="0"/>
          </a:p>
          <a:p>
            <a:pPr marL="342900" indent="-342900"/>
            <a:r>
              <a:rPr lang="es-CO" dirty="0" smtClean="0"/>
              <a:t>PERSONAL-INDIVIDUAL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El auto-cuidado. (Auto-</a:t>
            </a:r>
            <a:r>
              <a:rPr lang="es-CO" dirty="0" err="1" smtClean="0"/>
              <a:t>exámen</a:t>
            </a:r>
            <a:r>
              <a:rPr lang="es-CO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Controlar factores de riesgo como obesidad, vida sedentaria, tabaquismo, alcoholismo, abuso de medicamentos, estrés y algunas patologías como hipertensión y diabetes. (DASH)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Realizar actividades en tiempo libre y disfrutar del ocio. (Actividad Física)</a:t>
            </a:r>
          </a:p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3298838" y="3714752"/>
            <a:ext cx="2447925" cy="1081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8681" y="598490"/>
            <a:ext cx="6437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>
              <a:solidFill>
                <a:srgbClr val="000066"/>
              </a:solidFill>
              <a:latin typeface="Verdana" pitchFamily="34" charset="0"/>
            </a:endParaRPr>
          </a:p>
          <a:p>
            <a:pPr algn="ctr"/>
            <a:endParaRPr lang="es-ES_tradnl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93" y="4929198"/>
            <a:ext cx="16002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169" y="5214950"/>
            <a:ext cx="152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27" y="4286256"/>
            <a:ext cx="18288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665" y="5429264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73" y="4286256"/>
            <a:ext cx="838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83118" y="370364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E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465395" y="3904457"/>
            <a:ext cx="4135438" cy="701675"/>
          </a:xfrm>
          <a:prstGeom prst="flowChartPreparation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 i="1" dirty="0">
                <a:solidFill>
                  <a:srgbClr val="000066"/>
                </a:solidFill>
                <a:latin typeface="Bookman Old Style" pitchFamily="18" charset="0"/>
              </a:rPr>
              <a:t>Líneas de intervención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175127" y="4822042"/>
            <a:ext cx="214314" cy="7501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4389441" y="3357562"/>
            <a:ext cx="193677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2770169" y="4572008"/>
            <a:ext cx="614383" cy="2968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5738797" y="4214816"/>
            <a:ext cx="500066" cy="228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298694" y="2710079"/>
            <a:ext cx="2881313" cy="793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O" sz="1200" b="1" dirty="0">
                <a:solidFill>
                  <a:srgbClr val="000066"/>
                </a:solidFill>
                <a:latin typeface="Bookman Old Style" pitchFamily="18" charset="0"/>
              </a:rPr>
              <a:t>Prevenir consumo de </a:t>
            </a:r>
          </a:p>
          <a:p>
            <a:pPr algn="ctr"/>
            <a:r>
              <a:rPr lang="es-CO" sz="1200" b="1" dirty="0" smtClean="0">
                <a:solidFill>
                  <a:srgbClr val="000066"/>
                </a:solidFill>
                <a:latin typeface="Bookman Old Style" pitchFamily="18" charset="0"/>
              </a:rPr>
              <a:t>tabaco</a:t>
            </a:r>
            <a:endParaRPr lang="es-CO" sz="1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889507" y="2857496"/>
            <a:ext cx="23622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CO" sz="1200" b="1" dirty="0">
              <a:solidFill>
                <a:srgbClr val="000066"/>
              </a:solidFill>
              <a:latin typeface="Bookman Old Style" pitchFamily="18" charset="0"/>
            </a:endParaRPr>
          </a:p>
          <a:p>
            <a:r>
              <a:rPr lang="es-CO" sz="1200" b="1" dirty="0">
                <a:solidFill>
                  <a:srgbClr val="000066"/>
                </a:solidFill>
                <a:latin typeface="Bookman Old Style" pitchFamily="18" charset="0"/>
              </a:rPr>
              <a:t>Controlar abuso</a:t>
            </a:r>
          </a:p>
          <a:p>
            <a:r>
              <a:rPr lang="es-CO" sz="1200" b="1" dirty="0">
                <a:solidFill>
                  <a:srgbClr val="000066"/>
                </a:solidFill>
                <a:latin typeface="Bookman Old Style" pitchFamily="18" charset="0"/>
              </a:rPr>
              <a:t>De alcohol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88913" y="571480"/>
            <a:ext cx="88582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Reducción </a:t>
            </a:r>
            <a:r>
              <a:rPr lang="es-ES_tradnl" b="1" i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de Factores de </a:t>
            </a:r>
            <a:r>
              <a:rPr lang="es-ES_tradnl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Riesgo </a:t>
            </a:r>
          </a:p>
          <a:p>
            <a:pPr algn="ctr">
              <a:spcBef>
                <a:spcPct val="50000"/>
              </a:spcBef>
            </a:pPr>
            <a:r>
              <a:rPr lang="es-ES_tradnl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Con Hábitos y Estilos de Vida saludables</a:t>
            </a:r>
            <a:endParaRPr lang="es-ES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20" name="Picture 2" descr="C:\Users\Magaly\Desktop\Doctorado\salud\estilos de vida saludables\PIRÁMIDE DE LA ACTIVIDAD FÍSIC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41" y="2174442"/>
            <a:ext cx="3714744" cy="3821386"/>
          </a:xfrm>
          <a:prstGeom prst="rect">
            <a:avLst/>
          </a:prstGeom>
          <a:noFill/>
        </p:spPr>
      </p:pic>
      <p:pic>
        <p:nvPicPr>
          <p:cNvPr id="21" name="Picture 3" descr="C:\Users\Magaly\Desktop\Doctorado\salud\estilos de vida saludables\descarg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8069" y="1571612"/>
            <a:ext cx="1635146" cy="1456517"/>
          </a:xfrm>
          <a:prstGeom prst="rect">
            <a:avLst/>
          </a:prstGeom>
          <a:noFill/>
        </p:spPr>
      </p:pic>
      <p:pic>
        <p:nvPicPr>
          <p:cNvPr id="22" name="Picture 4" descr="C:\Users\Magaly\Desktop\Doctorado\salud\estilos de vida saludables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3557" y="1800564"/>
            <a:ext cx="1714512" cy="1140930"/>
          </a:xfrm>
          <a:prstGeom prst="rect">
            <a:avLst/>
          </a:prstGeom>
          <a:noFill/>
        </p:spPr>
      </p:pic>
      <p:pic>
        <p:nvPicPr>
          <p:cNvPr id="23" name="Picture 5" descr="C:\Users\Magaly\Desktop\Doctorado\salud\estilos de vida saludables\autoexamen seno.jpg"/>
          <p:cNvPicPr>
            <a:picLocks noChangeAspect="1" noChangeArrowheads="1"/>
          </p:cNvPicPr>
          <p:nvPr/>
        </p:nvPicPr>
        <p:blipFill>
          <a:blip r:embed="rId9"/>
          <a:srcRect b="65764"/>
          <a:stretch>
            <a:fillRect/>
          </a:stretch>
        </p:blipFill>
        <p:spPr bwMode="auto">
          <a:xfrm>
            <a:off x="2889243" y="5572141"/>
            <a:ext cx="2643206" cy="1077823"/>
          </a:xfrm>
          <a:prstGeom prst="rect">
            <a:avLst/>
          </a:prstGeom>
          <a:noFill/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884485" y="5183346"/>
            <a:ext cx="23622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CO" sz="1200" b="1" dirty="0">
              <a:solidFill>
                <a:srgbClr val="000066"/>
              </a:solidFill>
              <a:latin typeface="Bookman Old Style" pitchFamily="18" charset="0"/>
            </a:endParaRPr>
          </a:p>
          <a:p>
            <a:r>
              <a:rPr lang="es-CO" sz="1200" b="1" dirty="0" smtClean="0">
                <a:solidFill>
                  <a:srgbClr val="000066"/>
                </a:solidFill>
                <a:latin typeface="Bookman Old Style" pitchFamily="18" charset="0"/>
              </a:rPr>
              <a:t>Auto-</a:t>
            </a:r>
            <a:r>
              <a:rPr lang="es-CO" sz="1200" b="1" dirty="0" err="1" smtClean="0">
                <a:solidFill>
                  <a:srgbClr val="000066"/>
                </a:solidFill>
                <a:latin typeface="Bookman Old Style" pitchFamily="18" charset="0"/>
              </a:rPr>
              <a:t>exámen</a:t>
            </a:r>
            <a:endParaRPr lang="es-CO" sz="1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03193" y="4286256"/>
            <a:ext cx="236220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200" b="1" dirty="0" smtClean="0">
                <a:solidFill>
                  <a:srgbClr val="000066"/>
                </a:solidFill>
                <a:latin typeface="Bookman Old Style" pitchFamily="18" charset="0"/>
              </a:rPr>
              <a:t>Dieta DASH</a:t>
            </a:r>
            <a:endParaRPr lang="es-CO" sz="1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2298693" y="3679031"/>
            <a:ext cx="1085858" cy="37293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s-CO"/>
          </a:p>
        </p:txBody>
      </p:sp>
      <p:pic>
        <p:nvPicPr>
          <p:cNvPr id="2050" name="Picture 2" descr="https://encrypted-tbn0.gstatic.com/images?q=tbn:ANd9GcRO90FtiRv4cGQfZYJ4TBqnHAedS9XHs-MZSQnXU2npGTL0zN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5" y="2207204"/>
            <a:ext cx="1813071" cy="15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-201500" y="1549966"/>
            <a:ext cx="2881313" cy="793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O" sz="1200" b="1" dirty="0" smtClean="0">
                <a:solidFill>
                  <a:srgbClr val="000066"/>
                </a:solidFill>
                <a:latin typeface="Bookman Old Style" pitchFamily="18" charset="0"/>
              </a:rPr>
              <a:t>Promoción </a:t>
            </a:r>
            <a:r>
              <a:rPr lang="es-CO" sz="1200" b="1" dirty="0" err="1" smtClean="0">
                <a:solidFill>
                  <a:srgbClr val="000066"/>
                </a:solidFill>
                <a:latin typeface="Bookman Old Style" pitchFamily="18" charset="0"/>
              </a:rPr>
              <a:t>pedagogica</a:t>
            </a:r>
            <a:endParaRPr lang="es-CO" sz="12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31" name="30 Proceso"/>
          <p:cNvSpPr/>
          <p:nvPr/>
        </p:nvSpPr>
        <p:spPr>
          <a:xfrm>
            <a:off x="139718" y="1800564"/>
            <a:ext cx="2158976" cy="2101513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Proceso"/>
          <p:cNvSpPr/>
          <p:nvPr/>
        </p:nvSpPr>
        <p:spPr>
          <a:xfrm>
            <a:off x="2837589" y="1598602"/>
            <a:ext cx="3615625" cy="1905226"/>
          </a:xfrm>
          <a:prstGeom prst="flowChart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Proceso"/>
          <p:cNvSpPr/>
          <p:nvPr/>
        </p:nvSpPr>
        <p:spPr>
          <a:xfrm>
            <a:off x="139718" y="4143377"/>
            <a:ext cx="2551230" cy="2330465"/>
          </a:xfrm>
          <a:prstGeom prst="flowChartProces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Proceso"/>
          <p:cNvSpPr/>
          <p:nvPr/>
        </p:nvSpPr>
        <p:spPr>
          <a:xfrm>
            <a:off x="2884484" y="5341693"/>
            <a:ext cx="2751157" cy="1308271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5738797" y="604980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50" dirty="0"/>
              <a:t>(Secretaria Departamental De Salud Del Cauca, 2012)</a:t>
            </a:r>
          </a:p>
          <a:p>
            <a:r>
              <a:rPr lang="es-CO" sz="1050" dirty="0"/>
              <a:t>(</a:t>
            </a:r>
            <a:r>
              <a:rPr lang="es-CO" sz="1050" dirty="0" err="1"/>
              <a:t>Last</a:t>
            </a:r>
            <a:r>
              <a:rPr lang="es-CO" sz="1050" dirty="0"/>
              <a:t>, 1963)</a:t>
            </a:r>
          </a:p>
          <a:p>
            <a:r>
              <a:rPr lang="es-CO" sz="1050" dirty="0"/>
              <a:t> (</a:t>
            </a:r>
            <a:r>
              <a:rPr lang="es-CO" sz="1050" dirty="0" err="1"/>
              <a:t>Benach</a:t>
            </a:r>
            <a:r>
              <a:rPr lang="es-CO" sz="1050" dirty="0"/>
              <a:t> y </a:t>
            </a:r>
            <a:r>
              <a:rPr lang="es-CO" sz="1050" dirty="0" err="1"/>
              <a:t>Muntaner</a:t>
            </a:r>
            <a:r>
              <a:rPr lang="es-CO" sz="1050" dirty="0"/>
              <a:t>, 2005) (CSDH, 2008)</a:t>
            </a:r>
          </a:p>
        </p:txBody>
      </p:sp>
    </p:spTree>
    <p:extLst>
      <p:ext uri="{BB962C8B-B14F-4D97-AF65-F5344CB8AC3E}">
        <p14:creationId xmlns:p14="http://schemas.microsoft.com/office/powerpoint/2010/main" val="1079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c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Temacd1</Template>
  <TotalTime>5616</TotalTime>
  <Words>2670</Words>
  <Application>Microsoft Office PowerPoint</Application>
  <PresentationFormat>Presentación en pantalla (4:3)</PresentationFormat>
  <Paragraphs>285</Paragraphs>
  <Slides>35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Temacd1</vt:lpstr>
      <vt:lpstr>Sistema personalizado soportado en TIC como apoyo a la Promoción de Hábitos y Estilos de Vida Saludables</vt:lpstr>
      <vt:lpstr>Agenda</vt:lpstr>
      <vt:lpstr>Introducción</vt:lpstr>
      <vt:lpstr>Presentación de PowerPoint</vt:lpstr>
      <vt:lpstr>Factores de Riesgo</vt:lpstr>
      <vt:lpstr>Ejemplo de enfermedades Crónicas (Lim. S,2012)</vt:lpstr>
      <vt:lpstr>Hábitos y Estilos de Vida Saludables (OMS,2012)</vt:lpstr>
      <vt:lpstr>Hábitos y Estilos de Vida saludables</vt:lpstr>
      <vt:lpstr>Presentación de PowerPoint</vt:lpstr>
      <vt:lpstr>Presentación de PowerPoint</vt:lpstr>
      <vt:lpstr>Presentación de PowerPoint</vt:lpstr>
      <vt:lpstr>Concepto de Sistemas adaptativos (Vrieze P, 2006)</vt:lpstr>
      <vt:lpstr>Trabajos relacionados</vt:lpstr>
      <vt:lpstr>Planteamiento del Problema</vt:lpstr>
      <vt:lpstr>Intervenciones TIC, para promoción de Hábitos y estilos de vida saludables</vt:lpstr>
      <vt:lpstr>Intervenciones TIC, para promoción de Hábitos y estilos de vida saludables</vt:lpstr>
      <vt:lpstr>Criterios de Selección</vt:lpstr>
      <vt:lpstr>Qué tipos de Intervenciones TIC usan?  </vt:lpstr>
      <vt:lpstr>Qué tipos de Intervenciones TIC usan?  </vt:lpstr>
      <vt:lpstr>Intervenciones TIC personalizadas</vt:lpstr>
      <vt:lpstr>Cuáles son las Más Usadas? </vt:lpstr>
      <vt:lpstr>Cuántas han sido evaluadas exitosamente? </vt:lpstr>
      <vt:lpstr>Años de mayor publicación de las intervenciones TIC?</vt:lpstr>
      <vt:lpstr>Que líneas de Intervención Usan? </vt:lpstr>
      <vt:lpstr>Porcentaje de Uso de líneas de intervención? </vt:lpstr>
      <vt:lpstr>Conclusiones</vt:lpstr>
      <vt:lpstr>Conclusiones</vt:lpstr>
      <vt:lpstr>Brechas</vt:lpstr>
      <vt:lpstr>Brechas</vt:lpstr>
      <vt:lpstr>Brechas</vt:lpstr>
      <vt:lpstr>Pregunta de Investigación</vt:lpstr>
      <vt:lpstr>Pregunta de Investigación</vt:lpstr>
      <vt:lpstr>Avances</vt:lpstr>
      <vt:lpstr>Avances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Magaly</dc:creator>
  <cp:lastModifiedBy>INTEL7</cp:lastModifiedBy>
  <cp:revision>265</cp:revision>
  <dcterms:created xsi:type="dcterms:W3CDTF">2014-06-04T14:34:30Z</dcterms:created>
  <dcterms:modified xsi:type="dcterms:W3CDTF">2014-10-23T15:32:21Z</dcterms:modified>
</cp:coreProperties>
</file>