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62" r:id="rId3"/>
    <p:sldId id="365" r:id="rId4"/>
    <p:sldId id="513" r:id="rId5"/>
    <p:sldId id="514" r:id="rId6"/>
    <p:sldId id="515" r:id="rId7"/>
    <p:sldId id="516" r:id="rId8"/>
    <p:sldId id="522" r:id="rId9"/>
    <p:sldId id="526" r:id="rId10"/>
    <p:sldId id="525" r:id="rId11"/>
    <p:sldId id="527" r:id="rId12"/>
    <p:sldId id="528" r:id="rId13"/>
    <p:sldId id="529" r:id="rId14"/>
    <p:sldId id="530" r:id="rId15"/>
    <p:sldId id="534" r:id="rId16"/>
    <p:sldId id="531" r:id="rId17"/>
    <p:sldId id="536" r:id="rId18"/>
    <p:sldId id="535" r:id="rId19"/>
    <p:sldId id="538" r:id="rId20"/>
    <p:sldId id="537" r:id="rId21"/>
    <p:sldId id="539" r:id="rId22"/>
    <p:sldId id="540" r:id="rId23"/>
    <p:sldId id="371" r:id="rId24"/>
    <p:sldId id="518" r:id="rId25"/>
    <p:sldId id="519" r:id="rId26"/>
    <p:sldId id="521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96A98"/>
    <a:srgbClr val="7083A2"/>
    <a:srgbClr val="275389"/>
    <a:srgbClr val="051A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43" autoAdjust="0"/>
    <p:restoredTop sz="91016" autoAdjust="0"/>
  </p:normalViewPr>
  <p:slideViewPr>
    <p:cSldViewPr>
      <p:cViewPr varScale="1">
        <p:scale>
          <a:sx n="106" d="100"/>
          <a:sy n="10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rada-Solano\Desktop\candidate_pap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rada-Solano\Desktop\candidate_pap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barChart>
        <c:barDir val="bar"/>
        <c:grouping val="clustered"/>
        <c:ser>
          <c:idx val="0"/>
          <c:order val="0"/>
          <c:cat>
            <c:strRef>
              <c:f>Candidates_2!$A$36:$A$39</c:f>
              <c:strCache>
                <c:ptCount val="4"/>
                <c:pt idx="0">
                  <c:v>Traffic prediction</c:v>
                </c:pt>
                <c:pt idx="1">
                  <c:v>Traffic steering</c:v>
                </c:pt>
                <c:pt idx="2">
                  <c:v>Traffic classification</c:v>
                </c:pt>
                <c:pt idx="3">
                  <c:v>Traffic monitoring</c:v>
                </c:pt>
              </c:strCache>
            </c:strRef>
          </c:cat>
          <c:val>
            <c:numRef>
              <c:f>Candidates_2!$B$36:$B$39</c:f>
              <c:numCache>
                <c:formatCode>General</c:formatCode>
                <c:ptCount val="4"/>
                <c:pt idx="0">
                  <c:v>8</c:v>
                </c:pt>
                <c:pt idx="1">
                  <c:v>35</c:v>
                </c:pt>
                <c:pt idx="2">
                  <c:v>46</c:v>
                </c:pt>
                <c:pt idx="3">
                  <c:v>98</c:v>
                </c:pt>
              </c:numCache>
            </c:numRef>
          </c:val>
        </c:ser>
        <c:axId val="53430528"/>
        <c:axId val="54050816"/>
      </c:barChart>
      <c:catAx>
        <c:axId val="5343052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4050816"/>
        <c:crosses val="autoZero"/>
        <c:auto val="1"/>
        <c:lblAlgn val="ctr"/>
        <c:lblOffset val="100"/>
      </c:catAx>
      <c:valAx>
        <c:axId val="5405081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34305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Candidates_2!$B$9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Candidates_2!$A$10:$A$15</c:f>
              <c:strCache>
                <c:ptCount val="6"/>
                <c:pt idx="0">
                  <c:v>Accounting</c:v>
                </c:pt>
                <c:pt idx="1">
                  <c:v>Security</c:v>
                </c:pt>
                <c:pt idx="2">
                  <c:v>Programming</c:v>
                </c:pt>
                <c:pt idx="3">
                  <c:v>Configuration</c:v>
                </c:pt>
                <c:pt idx="4">
                  <c:v>Fault</c:v>
                </c:pt>
                <c:pt idx="5">
                  <c:v>Performance</c:v>
                </c:pt>
              </c:strCache>
            </c:strRef>
          </c:cat>
          <c:val>
            <c:numRef>
              <c:f>Candidates_2!$B$10:$B$15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16</c:v>
                </c:pt>
                <c:pt idx="3">
                  <c:v>20</c:v>
                </c:pt>
                <c:pt idx="4">
                  <c:v>36</c:v>
                </c:pt>
                <c:pt idx="5">
                  <c:v>55</c:v>
                </c:pt>
              </c:numCache>
            </c:numRef>
          </c:val>
        </c:ser>
        <c:axId val="56167424"/>
        <c:axId val="56185600"/>
      </c:barChart>
      <c:catAx>
        <c:axId val="5616742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6185600"/>
        <c:crosses val="autoZero"/>
        <c:auto val="1"/>
        <c:lblAlgn val="ctr"/>
        <c:lblOffset val="100"/>
      </c:catAx>
      <c:valAx>
        <c:axId val="561856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es-CO"/>
          </a:p>
        </c:txPr>
        <c:crossAx val="5616742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EC6AA-01E1-4AD0-A274-009E11A7E18D}" type="datetimeFigureOut">
              <a:rPr lang="es-CO" smtClean="0"/>
              <a:pPr/>
              <a:t>18/05/2016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0AD51-6E2D-4B88-AAEF-C30C35AD519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68272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13</a:t>
            </a:fld>
            <a:endParaRPr lang="es-C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14</a:t>
            </a:fld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15</a:t>
            </a:fld>
            <a:endParaRPr lang="es-C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16</a:t>
            </a:fld>
            <a:endParaRPr lang="es-C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17</a:t>
            </a:fld>
            <a:endParaRPr lang="es-C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18</a:t>
            </a:fld>
            <a:endParaRPr lang="es-C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19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20</a:t>
            </a:fld>
            <a:endParaRPr lang="es-C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21</a:t>
            </a:fld>
            <a:endParaRPr lang="es-C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22</a:t>
            </a:fld>
            <a:endParaRPr lang="es-C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23</a:t>
            </a:fld>
            <a:endParaRPr lang="es-C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24</a:t>
            </a:fld>
            <a:endParaRPr lang="es-C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25</a:t>
            </a:fld>
            <a:endParaRPr lang="es-C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26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0AD51-6E2D-4B88-AAEF-C30C35AD5194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" t="-200" r="-200" b="-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" t="-200" r="-200" b="-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Subtítulo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8143932" cy="14287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M.Sc. FELIPE ESTRADA-SOLANO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Advisor: Ph.D. Oscar Mauricio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Co-advisor: Ph.D. Nelson Luis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Saldanha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da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 Fonseca</a:t>
            </a:r>
          </a:p>
          <a:p>
            <a:pPr>
              <a:spcBef>
                <a:spcPts val="18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5 Título"/>
          <p:cNvSpPr txBox="1">
            <a:spLocks/>
          </p:cNvSpPr>
          <p:nvPr/>
        </p:nvSpPr>
        <p:spPr>
          <a:xfrm>
            <a:off x="285720" y="1928802"/>
            <a:ext cx="8643998" cy="22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Impact" pitchFamily="34" charset="0"/>
                <a:ea typeface="+mj-ea"/>
                <a:cs typeface="+mj-cs"/>
              </a:rPr>
              <a:t>Traffic Engineering with Prediction based on Big Data Technologies for Configuring Software-Defined Networks</a:t>
            </a:r>
          </a:p>
        </p:txBody>
      </p:sp>
      <p:pic>
        <p:nvPicPr>
          <p:cNvPr id="12" name="11 Imagen" descr="colciencia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83" y="5786454"/>
            <a:ext cx="1914634" cy="52439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71406" y="5617035"/>
            <a:ext cx="2714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University of Cauca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Department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Engineering Group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Popayan – Colombia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May 2016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500694" y="642918"/>
            <a:ext cx="3071834" cy="61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PhD in </a:t>
            </a:r>
            <a:r>
              <a:rPr lang="en-US" sz="1600" b="1" dirty="0" err="1" smtClean="0">
                <a:solidFill>
                  <a:schemeClr val="bg1"/>
                </a:solidFill>
              </a:rPr>
              <a:t>Telematics</a:t>
            </a:r>
            <a:r>
              <a:rPr lang="en-US" sz="1600" b="1" dirty="0" smtClean="0">
                <a:solidFill>
                  <a:schemeClr val="bg1"/>
                </a:solidFill>
              </a:rPr>
              <a:t> Engineering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9" name="8 Imagen" descr="computing_unicam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5643578"/>
            <a:ext cx="1023059" cy="875994"/>
          </a:xfrm>
          <a:prstGeom prst="rect">
            <a:avLst/>
          </a:prstGeom>
        </p:spPr>
      </p:pic>
      <p:pic>
        <p:nvPicPr>
          <p:cNvPr id="10" name="9 Imagen" descr="unicam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9586" y="5643578"/>
            <a:ext cx="928694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Traffic Engineering with Prediction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</p:txBody>
      </p:sp>
      <p:sp>
        <p:nvSpPr>
          <p:cNvPr id="96" name="13 Marcador de contenido"/>
          <p:cNvSpPr txBox="1">
            <a:spLocks/>
          </p:cNvSpPr>
          <p:nvPr/>
        </p:nvSpPr>
        <p:spPr>
          <a:xfrm>
            <a:off x="714348" y="4857760"/>
            <a:ext cx="7715304" cy="7858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Prediction time-scale</a:t>
            </a:r>
            <a:endParaRPr kumimoji="0" lang="en-US" sz="1800" b="1" i="0" u="none" strike="noStrike" kern="1200" cap="none" spc="0" normalizeH="0" baseline="3000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Adaptive configurations</a:t>
            </a:r>
          </a:p>
        </p:txBody>
      </p:sp>
      <p:sp>
        <p:nvSpPr>
          <p:cNvPr id="97" name="96 Rectángulo redondeado"/>
          <p:cNvSpPr/>
          <p:nvPr/>
        </p:nvSpPr>
        <p:spPr>
          <a:xfrm>
            <a:off x="7215206" y="1428735"/>
            <a:ext cx="1000132" cy="242889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8" name="97 Flecha derecha"/>
          <p:cNvSpPr/>
          <p:nvPr/>
        </p:nvSpPr>
        <p:spPr>
          <a:xfrm>
            <a:off x="5214941" y="1736513"/>
            <a:ext cx="1607355" cy="2143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9" name="98 CuadroTexto"/>
          <p:cNvSpPr txBox="1"/>
          <p:nvPr/>
        </p:nvSpPr>
        <p:spPr>
          <a:xfrm>
            <a:off x="5214942" y="1450761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Data</a:t>
            </a:r>
            <a:endParaRPr lang="es-CO" sz="1400" b="1" dirty="0">
              <a:latin typeface="+mn-lt"/>
            </a:endParaRPr>
          </a:p>
        </p:txBody>
      </p:sp>
      <p:sp>
        <p:nvSpPr>
          <p:cNvPr id="100" name="99 Cerrar llave"/>
          <p:cNvSpPr/>
          <p:nvPr/>
        </p:nvSpPr>
        <p:spPr>
          <a:xfrm>
            <a:off x="4572000" y="1236447"/>
            <a:ext cx="285752" cy="300039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1" name="100 Flecha derecha"/>
          <p:cNvSpPr/>
          <p:nvPr/>
        </p:nvSpPr>
        <p:spPr>
          <a:xfrm rot="10800000">
            <a:off x="5214942" y="3313279"/>
            <a:ext cx="1607355" cy="2143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02" name="75 Grupo"/>
          <p:cNvGrpSpPr/>
          <p:nvPr/>
        </p:nvGrpSpPr>
        <p:grpSpPr>
          <a:xfrm>
            <a:off x="714348" y="1165009"/>
            <a:ext cx="3857652" cy="2786082"/>
            <a:chOff x="500034" y="2285992"/>
            <a:chExt cx="3857652" cy="2786082"/>
          </a:xfrm>
        </p:grpSpPr>
        <p:cxnSp>
          <p:nvCxnSpPr>
            <p:cNvPr id="103" name="102 Conector recto"/>
            <p:cNvCxnSpPr>
              <a:stCxn id="113" idx="1"/>
              <a:endCxn id="108" idx="2"/>
            </p:cNvCxnSpPr>
            <p:nvPr/>
          </p:nvCxnSpPr>
          <p:spPr>
            <a:xfrm rot="16200000" flipH="1">
              <a:off x="2754057" y="3673192"/>
              <a:ext cx="423609" cy="1380864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 rot="10800000">
              <a:off x="616933" y="4721501"/>
              <a:ext cx="1987275" cy="23371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>
              <a:stCxn id="114" idx="3"/>
            </p:cNvCxnSpPr>
            <p:nvPr/>
          </p:nvCxnSpPr>
          <p:spPr>
            <a:xfrm rot="5400000">
              <a:off x="715820" y="3161891"/>
              <a:ext cx="1460724" cy="16584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>
              <a:stCxn id="114" idx="3"/>
            </p:cNvCxnSpPr>
            <p:nvPr/>
          </p:nvCxnSpPr>
          <p:spPr>
            <a:xfrm rot="16200000" flipH="1">
              <a:off x="2469267" y="3066940"/>
              <a:ext cx="1285438" cy="16731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 flipV="1">
              <a:off x="2604208" y="4429357"/>
              <a:ext cx="1519681" cy="584288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107 Cubo"/>
            <p:cNvSpPr/>
            <p:nvPr/>
          </p:nvSpPr>
          <p:spPr>
            <a:xfrm>
              <a:off x="3656295" y="4429356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109" name="108 Conector recto"/>
            <p:cNvCxnSpPr/>
            <p:nvPr/>
          </p:nvCxnSpPr>
          <p:spPr>
            <a:xfrm rot="16200000" flipV="1">
              <a:off x="2078287" y="4429295"/>
              <a:ext cx="701147" cy="35069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 rot="10800000" flipV="1">
              <a:off x="675382" y="4254069"/>
              <a:ext cx="1578130" cy="467431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110 Cubo"/>
            <p:cNvSpPr/>
            <p:nvPr/>
          </p:nvSpPr>
          <p:spPr>
            <a:xfrm>
              <a:off x="500034" y="4604643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112" name="111 Conector recto"/>
            <p:cNvCxnSpPr>
              <a:stCxn id="114" idx="3"/>
              <a:endCxn id="113" idx="1"/>
            </p:cNvCxnSpPr>
            <p:nvPr/>
          </p:nvCxnSpPr>
          <p:spPr>
            <a:xfrm rot="5400000">
              <a:off x="1829910" y="3706298"/>
              <a:ext cx="891041" cy="129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3" name="112 Cubo"/>
            <p:cNvSpPr/>
            <p:nvPr/>
          </p:nvSpPr>
          <p:spPr>
            <a:xfrm>
              <a:off x="1610570" y="4078783"/>
              <a:ext cx="1402783" cy="292145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Switch</a:t>
              </a:r>
              <a:endParaRPr lang="es-CO" sz="1400" b="1" dirty="0"/>
            </a:p>
          </p:txBody>
        </p:sp>
        <p:sp>
          <p:nvSpPr>
            <p:cNvPr id="114" name="113 Cubo"/>
            <p:cNvSpPr/>
            <p:nvPr/>
          </p:nvSpPr>
          <p:spPr>
            <a:xfrm>
              <a:off x="1610570" y="2968633"/>
              <a:ext cx="1402783" cy="292145"/>
            </a:xfrm>
            <a:prstGeom prst="cub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Controller</a:t>
              </a:r>
              <a:endParaRPr lang="es-CO" sz="1400" b="1" dirty="0"/>
            </a:p>
          </p:txBody>
        </p:sp>
        <p:pic>
          <p:nvPicPr>
            <p:cNvPr id="115" name="114 Imagen" descr="server-ic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2657" y="2618060"/>
              <a:ext cx="475373" cy="475208"/>
            </a:xfrm>
            <a:prstGeom prst="rect">
              <a:avLst/>
            </a:prstGeom>
          </p:spPr>
        </p:pic>
        <p:pic>
          <p:nvPicPr>
            <p:cNvPr id="116" name="115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2657" y="3845067"/>
              <a:ext cx="467594" cy="467431"/>
            </a:xfrm>
            <a:prstGeom prst="rect">
              <a:avLst/>
            </a:prstGeom>
          </p:spPr>
        </p:pic>
        <p:pic>
          <p:nvPicPr>
            <p:cNvPr id="117" name="116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280" y="4312498"/>
              <a:ext cx="467594" cy="467431"/>
            </a:xfrm>
            <a:prstGeom prst="rect">
              <a:avLst/>
            </a:prstGeom>
          </p:spPr>
        </p:pic>
        <p:pic>
          <p:nvPicPr>
            <p:cNvPr id="118" name="117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0092" y="4195640"/>
              <a:ext cx="467594" cy="467431"/>
            </a:xfrm>
            <a:prstGeom prst="rect">
              <a:avLst/>
            </a:prstGeom>
          </p:spPr>
        </p:pic>
        <p:cxnSp>
          <p:nvCxnSpPr>
            <p:cNvPr id="119" name="118 Conector recto"/>
            <p:cNvCxnSpPr>
              <a:stCxn id="114" idx="3"/>
              <a:endCxn id="120" idx="1"/>
            </p:cNvCxnSpPr>
            <p:nvPr/>
          </p:nvCxnSpPr>
          <p:spPr>
            <a:xfrm rot="16200000" flipH="1">
              <a:off x="1651039" y="3885169"/>
              <a:ext cx="1636010" cy="3872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20" name="119 Cubo"/>
            <p:cNvSpPr/>
            <p:nvPr/>
          </p:nvSpPr>
          <p:spPr>
            <a:xfrm>
              <a:off x="2428860" y="4838358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pic>
          <p:nvPicPr>
            <p:cNvPr id="121" name="120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1106" y="4546214"/>
              <a:ext cx="467594" cy="467431"/>
            </a:xfrm>
            <a:prstGeom prst="rect">
              <a:avLst/>
            </a:prstGeom>
          </p:spPr>
        </p:pic>
        <p:sp>
          <p:nvSpPr>
            <p:cNvPr id="122" name="121 Elipse"/>
            <p:cNvSpPr/>
            <p:nvPr/>
          </p:nvSpPr>
          <p:spPr>
            <a:xfrm>
              <a:off x="1727469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3" name="122 Elipse"/>
            <p:cNvSpPr/>
            <p:nvPr/>
          </p:nvSpPr>
          <p:spPr>
            <a:xfrm>
              <a:off x="2019715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4" name="123 Elipse"/>
            <p:cNvSpPr/>
            <p:nvPr/>
          </p:nvSpPr>
          <p:spPr>
            <a:xfrm>
              <a:off x="2311961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5" name="124 CuadroTexto"/>
            <p:cNvSpPr txBox="1"/>
            <p:nvPr/>
          </p:nvSpPr>
          <p:spPr>
            <a:xfrm>
              <a:off x="1610570" y="2285992"/>
              <a:ext cx="1104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Applications</a:t>
              </a:r>
              <a:endParaRPr lang="es-CO" sz="14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26" name="125 CuadroTexto"/>
          <p:cNvSpPr txBox="1"/>
          <p:nvPr/>
        </p:nvSpPr>
        <p:spPr>
          <a:xfrm>
            <a:off x="5286380" y="3027527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/>
              <a:t>Configuration</a:t>
            </a:r>
            <a:endParaRPr lang="en-US" sz="1400" b="1">
              <a:latin typeface="+mn-lt"/>
            </a:endParaRPr>
          </a:p>
        </p:txBody>
      </p:sp>
      <p:sp>
        <p:nvSpPr>
          <p:cNvPr id="127" name="126 CuadroTexto"/>
          <p:cNvSpPr txBox="1"/>
          <p:nvPr/>
        </p:nvSpPr>
        <p:spPr>
          <a:xfrm>
            <a:off x="7215206" y="1587367"/>
            <a:ext cx="99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/>
              <a:t>Store</a:t>
            </a:r>
            <a:endParaRPr lang="en-US" sz="1400" b="1">
              <a:latin typeface="+mn-lt"/>
            </a:endParaRPr>
          </a:p>
        </p:txBody>
      </p:sp>
      <p:sp>
        <p:nvSpPr>
          <p:cNvPr id="128" name="127 CuadroTexto"/>
          <p:cNvSpPr txBox="1"/>
          <p:nvPr/>
        </p:nvSpPr>
        <p:spPr>
          <a:xfrm>
            <a:off x="7215206" y="3357562"/>
            <a:ext cx="99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atin typeface="+mn-lt"/>
              </a:rPr>
              <a:t>Predict</a:t>
            </a:r>
            <a:endParaRPr lang="en-US" sz="1400" b="1">
              <a:latin typeface="+mn-lt"/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4786314" y="3665338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Use predicted traffic patterns to improve network behavior </a:t>
            </a:r>
            <a:r>
              <a:rPr lang="en-US" sz="1400" dirty="0" smtClean="0"/>
              <a:t>and reduce adaptive changes during a control period </a:t>
            </a:r>
            <a:endParaRPr lang="en-US" sz="1400" dirty="0" smtClean="0">
              <a:latin typeface="+mn-lt"/>
            </a:endParaRPr>
          </a:p>
        </p:txBody>
      </p:sp>
      <p:cxnSp>
        <p:nvCxnSpPr>
          <p:cNvPr id="130" name="129 Conector recto de flecha"/>
          <p:cNvCxnSpPr>
            <a:stCxn id="131" idx="2"/>
            <a:endCxn id="128" idx="0"/>
          </p:cNvCxnSpPr>
          <p:nvPr/>
        </p:nvCxnSpPr>
        <p:spPr>
          <a:xfrm rot="5400000">
            <a:off x="7410320" y="3052213"/>
            <a:ext cx="60990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130 CuadroTexto"/>
          <p:cNvSpPr txBox="1"/>
          <p:nvPr/>
        </p:nvSpPr>
        <p:spPr>
          <a:xfrm>
            <a:off x="7216000" y="2439881"/>
            <a:ext cx="99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atin typeface="+mn-lt"/>
              </a:rPr>
              <a:t>Analyze</a:t>
            </a:r>
            <a:endParaRPr lang="en-US" sz="1400" b="1">
              <a:latin typeface="+mn-lt"/>
            </a:endParaRPr>
          </a:p>
        </p:txBody>
      </p:sp>
      <p:cxnSp>
        <p:nvCxnSpPr>
          <p:cNvPr id="132" name="131 Conector recto de flecha"/>
          <p:cNvCxnSpPr>
            <a:stCxn id="127" idx="2"/>
            <a:endCxn id="131" idx="0"/>
          </p:cNvCxnSpPr>
          <p:nvPr/>
        </p:nvCxnSpPr>
        <p:spPr>
          <a:xfrm rot="16200000" flipH="1">
            <a:off x="7442904" y="2167115"/>
            <a:ext cx="544737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" name="132 CuadroTexto"/>
          <p:cNvSpPr txBox="1"/>
          <p:nvPr/>
        </p:nvSpPr>
        <p:spPr>
          <a:xfrm>
            <a:off x="6929454" y="1090182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TE + Prediction</a:t>
            </a:r>
            <a:endParaRPr lang="en-US" sz="1600" b="1" dirty="0">
              <a:latin typeface="+mn-lt"/>
            </a:endParaRPr>
          </a:p>
        </p:txBody>
      </p:sp>
      <p:sp>
        <p:nvSpPr>
          <p:cNvPr id="136" name="13 Marcador de contenido"/>
          <p:cNvSpPr txBox="1">
            <a:spLocks/>
          </p:cNvSpPr>
          <p:nvPr/>
        </p:nvSpPr>
        <p:spPr>
          <a:xfrm>
            <a:off x="714348" y="4429132"/>
            <a:ext cx="3357586" cy="4286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/>
      <p:bldP spid="100" grpId="0" animBg="1"/>
      <p:bldP spid="101" grpId="0" animBg="1"/>
      <p:bldP spid="126" grpId="0"/>
      <p:bldP spid="127" grpId="0"/>
      <p:bldP spid="128" grpId="0"/>
      <p:bldP spid="129" grpId="0"/>
      <p:bldP spid="131" grpId="0"/>
      <p:bldP spid="1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Traffic Engineering with Prediction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</p:txBody>
      </p:sp>
      <p:sp>
        <p:nvSpPr>
          <p:cNvPr id="96" name="13 Marcador de contenido"/>
          <p:cNvSpPr txBox="1">
            <a:spLocks/>
          </p:cNvSpPr>
          <p:nvPr/>
        </p:nvSpPr>
        <p:spPr>
          <a:xfrm>
            <a:off x="714348" y="4857760"/>
            <a:ext cx="7715304" cy="4286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Engineering with prediction in a data-intensive SDN environment</a:t>
            </a:r>
            <a:endParaRPr kumimoji="0" lang="en-US" sz="1800" b="1" i="0" u="none" strike="noStrike" kern="1200" cap="none" spc="0" normalizeH="0" baseline="3000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13 Marcador de contenido"/>
          <p:cNvSpPr txBox="1">
            <a:spLocks/>
          </p:cNvSpPr>
          <p:nvPr/>
        </p:nvSpPr>
        <p:spPr>
          <a:xfrm>
            <a:off x="714348" y="4429132"/>
            <a:ext cx="3357586" cy="4286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Challenge</a:t>
            </a:r>
          </a:p>
        </p:txBody>
      </p:sp>
      <p:cxnSp>
        <p:nvCxnSpPr>
          <p:cNvPr id="47" name="46 Conector recto"/>
          <p:cNvCxnSpPr>
            <a:stCxn id="55" idx="4"/>
            <a:endCxn id="61" idx="2"/>
          </p:cNvCxnSpPr>
          <p:nvPr/>
        </p:nvCxnSpPr>
        <p:spPr>
          <a:xfrm>
            <a:off x="2969467" y="1853370"/>
            <a:ext cx="1133817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2282662" y="1962924"/>
            <a:ext cx="0" cy="7252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4746226" y="1962923"/>
            <a:ext cx="0" cy="7252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49 Rectángulo redondeado"/>
          <p:cNvSpPr/>
          <p:nvPr/>
        </p:nvSpPr>
        <p:spPr>
          <a:xfrm>
            <a:off x="1339862" y="2688165"/>
            <a:ext cx="4635630" cy="1180293"/>
          </a:xfrm>
          <a:prstGeom prst="roundRect">
            <a:avLst/>
          </a:prstGeom>
          <a:noFill/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1" name="50 Imagen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4119" y="2716330"/>
            <a:ext cx="4531373" cy="1582960"/>
          </a:xfrm>
          <a:prstGeom prst="rect">
            <a:avLst/>
          </a:prstGeom>
        </p:spPr>
      </p:pic>
      <p:sp>
        <p:nvSpPr>
          <p:cNvPr id="52" name="51 Cubo"/>
          <p:cNvSpPr/>
          <p:nvPr/>
        </p:nvSpPr>
        <p:spPr>
          <a:xfrm>
            <a:off x="862924" y="2568201"/>
            <a:ext cx="1035230" cy="292145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Switches</a:t>
            </a:r>
            <a:endParaRPr lang="es-CO" sz="1400" b="1" dirty="0"/>
          </a:p>
        </p:txBody>
      </p:sp>
      <p:pic>
        <p:nvPicPr>
          <p:cNvPr id="53" name="52 Imagen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466" y="2334485"/>
            <a:ext cx="467594" cy="467431"/>
          </a:xfrm>
          <a:prstGeom prst="rect">
            <a:avLst/>
          </a:prstGeom>
        </p:spPr>
      </p:pic>
      <p:sp>
        <p:nvSpPr>
          <p:cNvPr id="54" name="53 Cerrar llave"/>
          <p:cNvSpPr/>
          <p:nvPr/>
        </p:nvSpPr>
        <p:spPr>
          <a:xfrm>
            <a:off x="6625844" y="1060146"/>
            <a:ext cx="285752" cy="329754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54 Cubo"/>
          <p:cNvSpPr/>
          <p:nvPr/>
        </p:nvSpPr>
        <p:spPr>
          <a:xfrm>
            <a:off x="1639720" y="1670779"/>
            <a:ext cx="1402783" cy="292145"/>
          </a:xfrm>
          <a:prstGeom prst="cub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Controller</a:t>
            </a:r>
            <a:endParaRPr lang="es-CO" sz="1400" b="1" dirty="0"/>
          </a:p>
        </p:txBody>
      </p:sp>
      <p:pic>
        <p:nvPicPr>
          <p:cNvPr id="56" name="55 Imagen" descr="server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1807" y="1320206"/>
            <a:ext cx="475373" cy="475208"/>
          </a:xfrm>
          <a:prstGeom prst="rect">
            <a:avLst/>
          </a:prstGeom>
        </p:spPr>
      </p:pic>
      <p:sp>
        <p:nvSpPr>
          <p:cNvPr id="57" name="56 Elipse"/>
          <p:cNvSpPr/>
          <p:nvPr/>
        </p:nvSpPr>
        <p:spPr>
          <a:xfrm>
            <a:off x="1756619" y="1323469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57 Elipse"/>
          <p:cNvSpPr/>
          <p:nvPr/>
        </p:nvSpPr>
        <p:spPr>
          <a:xfrm>
            <a:off x="2048865" y="1323469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58 Elipse"/>
          <p:cNvSpPr/>
          <p:nvPr/>
        </p:nvSpPr>
        <p:spPr>
          <a:xfrm>
            <a:off x="2341111" y="1323469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59 CuadroTexto"/>
          <p:cNvSpPr txBox="1"/>
          <p:nvPr/>
        </p:nvSpPr>
        <p:spPr>
          <a:xfrm>
            <a:off x="1639720" y="988138"/>
            <a:ext cx="1104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Applications</a:t>
            </a:r>
            <a:endParaRPr lang="es-CO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1" name="60 Cubo"/>
          <p:cNvSpPr/>
          <p:nvPr/>
        </p:nvSpPr>
        <p:spPr>
          <a:xfrm>
            <a:off x="4103284" y="1670779"/>
            <a:ext cx="1402783" cy="292145"/>
          </a:xfrm>
          <a:prstGeom prst="cub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Controller</a:t>
            </a:r>
            <a:endParaRPr lang="es-CO" sz="1400" b="1" dirty="0"/>
          </a:p>
        </p:txBody>
      </p:sp>
      <p:pic>
        <p:nvPicPr>
          <p:cNvPr id="62" name="61 Imagen" descr="server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55371" y="1320206"/>
            <a:ext cx="475373" cy="475208"/>
          </a:xfrm>
          <a:prstGeom prst="rect">
            <a:avLst/>
          </a:prstGeom>
        </p:spPr>
      </p:pic>
      <p:sp>
        <p:nvSpPr>
          <p:cNvPr id="63" name="62 Elipse"/>
          <p:cNvSpPr/>
          <p:nvPr/>
        </p:nvSpPr>
        <p:spPr>
          <a:xfrm>
            <a:off x="4220183" y="1323469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4" name="63 Elipse"/>
          <p:cNvSpPr/>
          <p:nvPr/>
        </p:nvSpPr>
        <p:spPr>
          <a:xfrm>
            <a:off x="4512429" y="1323469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5" name="64 Elipse"/>
          <p:cNvSpPr/>
          <p:nvPr/>
        </p:nvSpPr>
        <p:spPr>
          <a:xfrm>
            <a:off x="4804675" y="1323469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6" name="65 CuadroTexto"/>
          <p:cNvSpPr txBox="1"/>
          <p:nvPr/>
        </p:nvSpPr>
        <p:spPr>
          <a:xfrm>
            <a:off x="4103284" y="988138"/>
            <a:ext cx="1104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Applications</a:t>
            </a:r>
            <a:endParaRPr lang="es-CO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7380313" y="90683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 smtClean="0">
                <a:solidFill>
                  <a:srgbClr val="C00000"/>
                </a:solidFill>
              </a:rPr>
              <a:t>Huge</a:t>
            </a:r>
            <a:endParaRPr lang="es-CO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8" name="67 Flecha derecha"/>
          <p:cNvSpPr/>
          <p:nvPr/>
        </p:nvSpPr>
        <p:spPr>
          <a:xfrm rot="16200000">
            <a:off x="7062255" y="1848235"/>
            <a:ext cx="1416247" cy="3667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9" name="68 CuadroTexto"/>
          <p:cNvSpPr txBox="1"/>
          <p:nvPr/>
        </p:nvSpPr>
        <p:spPr>
          <a:xfrm>
            <a:off x="6911596" y="2534275"/>
            <a:ext cx="67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Data</a:t>
            </a:r>
            <a:endParaRPr lang="es-CO" sz="1400" b="1" dirty="0">
              <a:latin typeface="+mn-lt"/>
            </a:endParaRPr>
          </a:p>
        </p:txBody>
      </p:sp>
      <p:sp>
        <p:nvSpPr>
          <p:cNvPr id="70" name="13 Marcador de contenido"/>
          <p:cNvSpPr txBox="1">
            <a:spLocks/>
          </p:cNvSpPr>
          <p:nvPr/>
        </p:nvSpPr>
        <p:spPr>
          <a:xfrm>
            <a:off x="785786" y="5286388"/>
            <a:ext cx="671517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BIG DATA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Hypothesis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 Statement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1071538" y="3643314"/>
            <a:ext cx="7072362" cy="12144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How to carry out an effective approach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that performs traffic engineering for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configuring data-intensive SDNs?</a:t>
            </a:r>
            <a:endParaRPr lang="es-CO" sz="2400" dirty="0"/>
          </a:p>
        </p:txBody>
      </p:sp>
      <p:pic>
        <p:nvPicPr>
          <p:cNvPr id="15" name="14 Imagen" descr="Man-With-Question-0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143248"/>
            <a:ext cx="1071570" cy="1071570"/>
          </a:xfrm>
          <a:prstGeom prst="rect">
            <a:avLst/>
          </a:prstGeom>
        </p:spPr>
      </p:pic>
      <p:sp>
        <p:nvSpPr>
          <p:cNvPr id="16" name="13 Marcador de contenido"/>
          <p:cNvSpPr>
            <a:spLocks noGrp="1"/>
          </p:cNvSpPr>
          <p:nvPr>
            <p:ph idx="1"/>
          </p:nvPr>
        </p:nvSpPr>
        <p:spPr>
          <a:xfrm>
            <a:off x="571472" y="1285860"/>
            <a:ext cx="7858180" cy="1500198"/>
          </a:xfrm>
        </p:spPr>
        <p:txBody>
          <a:bodyPr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Due to the high variability of network traffic and the limited network resource capacity, performing traffic engineering for configuring SDN-based networks in a data-intensive environment remains ineffective in terms of time and 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11" name="13 Marcador de contenido"/>
          <p:cNvSpPr txBox="1">
            <a:spLocks/>
          </p:cNvSpPr>
          <p:nvPr/>
        </p:nvSpPr>
        <p:spPr>
          <a:xfrm>
            <a:off x="928662" y="1928802"/>
            <a:ext cx="7215238" cy="23574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Carrying out traffic prediction supported by Big Data technologies – working along the network core – would lead to perform an effective traffic engineering for configuring SDN-based networks in a data-intensive environment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Hypothesis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Goals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Hypothesis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Advance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Goals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3 Marcador de contenido"/>
          <p:cNvSpPr txBox="1">
            <a:spLocks/>
          </p:cNvSpPr>
          <p:nvPr/>
        </p:nvSpPr>
        <p:spPr>
          <a:xfrm>
            <a:off x="428596" y="1000108"/>
            <a:ext cx="3357586" cy="4286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Goal</a:t>
            </a:r>
          </a:p>
        </p:txBody>
      </p:sp>
      <p:sp>
        <p:nvSpPr>
          <p:cNvPr id="14" name="13 Marcador de contenido"/>
          <p:cNvSpPr txBox="1">
            <a:spLocks/>
          </p:cNvSpPr>
          <p:nvPr/>
        </p:nvSpPr>
        <p:spPr>
          <a:xfrm>
            <a:off x="428596" y="1500174"/>
            <a:ext cx="8286808" cy="10715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lvl="1" indent="-285750">
              <a:spcBef>
                <a:spcPts val="600"/>
              </a:spcBef>
              <a:buClr>
                <a:srgbClr val="C00000"/>
              </a:buClr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Propose a mechanism based on Big Data technologies for implementing traffic engineering with prediction for configuring SDN-based networks in a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data-intensive environment</a:t>
            </a:r>
            <a:endParaRPr kumimoji="0" lang="en-US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13 Marcador de contenido"/>
          <p:cNvSpPr txBox="1">
            <a:spLocks/>
          </p:cNvSpPr>
          <p:nvPr/>
        </p:nvSpPr>
        <p:spPr>
          <a:xfrm>
            <a:off x="428596" y="2643182"/>
            <a:ext cx="3357586" cy="4286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Specific Goals</a:t>
            </a:r>
          </a:p>
        </p:txBody>
      </p:sp>
      <p:sp>
        <p:nvSpPr>
          <p:cNvPr id="16" name="13 Marcador de contenido"/>
          <p:cNvSpPr txBox="1">
            <a:spLocks/>
          </p:cNvSpPr>
          <p:nvPr/>
        </p:nvSpPr>
        <p:spPr>
          <a:xfrm>
            <a:off x="428596" y="3143248"/>
            <a:ext cx="8286808" cy="25003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0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Characterize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relationships between network traffic and network configuration for SDN in a data-intensive environment</a:t>
            </a:r>
          </a:p>
          <a:p>
            <a:pPr marL="342000" lvl="1" indent="-342900">
              <a:spcBef>
                <a:spcPts val="600"/>
              </a:spcBef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Design a framework for traffic prediction supported by Big Data technologies for conducting traffic engineering in a data-intensive SDN</a:t>
            </a:r>
          </a:p>
          <a:p>
            <a:pPr marL="3420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the effectiveness of the framework through an use case in an emulated data-intensive SDN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3 Marcador de contenido"/>
          <p:cNvSpPr txBox="1">
            <a:spLocks/>
          </p:cNvSpPr>
          <p:nvPr/>
        </p:nvSpPr>
        <p:spPr>
          <a:xfrm>
            <a:off x="214282" y="100010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engineering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mechanisms in SDN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2 Gráfico"/>
          <p:cNvGraphicFramePr/>
          <p:nvPr/>
        </p:nvGraphicFramePr>
        <p:xfrm>
          <a:off x="1000100" y="1714488"/>
          <a:ext cx="707236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Rectángulo redondeado"/>
          <p:cNvSpPr/>
          <p:nvPr/>
        </p:nvSpPr>
        <p:spPr>
          <a:xfrm>
            <a:off x="1214414" y="4357694"/>
            <a:ext cx="1643074" cy="428628"/>
          </a:xfrm>
          <a:prstGeom prst="round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14282" y="1000108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engineering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SDN regarding the FCAPS+P model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Marcador de contenido"/>
          <p:cNvSpPr txBox="1">
            <a:spLocks/>
          </p:cNvSpPr>
          <p:nvPr/>
        </p:nvSpPr>
        <p:spPr>
          <a:xfrm>
            <a:off x="214282" y="1714488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Load-balancing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Congestion avoidance</a:t>
            </a:r>
          </a:p>
        </p:txBody>
      </p:sp>
      <p:sp>
        <p:nvSpPr>
          <p:cNvPr id="15" name="13 Marcador de contenido"/>
          <p:cNvSpPr txBox="1">
            <a:spLocks/>
          </p:cNvSpPr>
          <p:nvPr/>
        </p:nvSpPr>
        <p:spPr>
          <a:xfrm>
            <a:off x="214282" y="2285992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Fault tolerance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Anomaly detection</a:t>
            </a:r>
          </a:p>
        </p:txBody>
      </p:sp>
      <p:sp>
        <p:nvSpPr>
          <p:cNvPr id="16" name="13 Marcador de contenido"/>
          <p:cNvSpPr txBox="1">
            <a:spLocks/>
          </p:cNvSpPr>
          <p:nvPr/>
        </p:nvSpPr>
        <p:spPr>
          <a:xfrm>
            <a:off x="214282" y="2857496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Policy update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Time-based</a:t>
            </a:r>
          </a:p>
        </p:txBody>
      </p:sp>
      <p:sp>
        <p:nvSpPr>
          <p:cNvPr id="17" name="13 Marcador de contenido"/>
          <p:cNvSpPr txBox="1">
            <a:spLocks/>
          </p:cNvSpPr>
          <p:nvPr/>
        </p:nvSpPr>
        <p:spPr>
          <a:xfrm>
            <a:off x="214282" y="3429000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Checking invariants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Debugging errors</a:t>
            </a:r>
          </a:p>
        </p:txBody>
      </p:sp>
      <p:sp>
        <p:nvSpPr>
          <p:cNvPr id="18" name="13 Marcador de contenido"/>
          <p:cNvSpPr txBox="1">
            <a:spLocks/>
          </p:cNvSpPr>
          <p:nvPr/>
        </p:nvSpPr>
        <p:spPr>
          <a:xfrm>
            <a:off x="214282" y="4000504"/>
            <a:ext cx="2071702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Denial of Service</a:t>
            </a:r>
          </a:p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Malicious bots</a:t>
            </a:r>
          </a:p>
        </p:txBody>
      </p:sp>
      <p:sp>
        <p:nvSpPr>
          <p:cNvPr id="19" name="13 Marcador de contenido"/>
          <p:cNvSpPr txBox="1">
            <a:spLocks/>
          </p:cNvSpPr>
          <p:nvPr/>
        </p:nvSpPr>
        <p:spPr>
          <a:xfrm>
            <a:off x="214282" y="4714884"/>
            <a:ext cx="2071702" cy="2857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pPr marL="180000" marR="0" lvl="0" indent="-1800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Usage capabilities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19 Conector recto"/>
          <p:cNvCxnSpPr/>
          <p:nvPr/>
        </p:nvCxnSpPr>
        <p:spPr>
          <a:xfrm rot="10800000">
            <a:off x="285720" y="2285992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10800000">
            <a:off x="285720" y="2855907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10800000">
            <a:off x="285720" y="3427411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10800000">
            <a:off x="285720" y="3998916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10800000">
            <a:off x="285720" y="4570420"/>
            <a:ext cx="342902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8" name="4 Gráfico"/>
          <p:cNvGraphicFramePr/>
          <p:nvPr/>
        </p:nvGraphicFramePr>
        <p:xfrm>
          <a:off x="2285984" y="1571612"/>
          <a:ext cx="635798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28 Rectángulo redondeado"/>
          <p:cNvSpPr/>
          <p:nvPr/>
        </p:nvSpPr>
        <p:spPr>
          <a:xfrm>
            <a:off x="2285984" y="2928934"/>
            <a:ext cx="1428760" cy="428628"/>
          </a:xfrm>
          <a:prstGeom prst="round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14282" y="928670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Configuration in SDN</a:t>
            </a:r>
          </a:p>
        </p:txBody>
      </p:sp>
      <p:sp>
        <p:nvSpPr>
          <p:cNvPr id="25" name="13 Marcador de contenido"/>
          <p:cNvSpPr txBox="1">
            <a:spLocks/>
          </p:cNvSpPr>
          <p:nvPr/>
        </p:nvSpPr>
        <p:spPr>
          <a:xfrm>
            <a:off x="285720" y="1500174"/>
            <a:ext cx="828680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lvl="1" indent="-285750">
              <a:spcBef>
                <a:spcPts val="600"/>
              </a:spcBef>
              <a:buClr>
                <a:srgbClr val="C00000"/>
              </a:buClr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SCOPUS +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CiteSpace</a:t>
            </a:r>
            <a:endParaRPr kumimoji="0" lang="en-US" sz="2000" b="1" i="0" u="none" strike="noStrike" kern="1200" cap="none" spc="0" normalizeH="0" baseline="3000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10 Imagen" descr="sdn-configuration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1214422"/>
            <a:ext cx="5169663" cy="4632067"/>
          </a:xfrm>
          <a:prstGeom prst="rect">
            <a:avLst/>
          </a:prstGeom>
        </p:spPr>
      </p:pic>
      <p:sp>
        <p:nvSpPr>
          <p:cNvPr id="13" name="12 Rectángulo redondeado"/>
          <p:cNvSpPr/>
          <p:nvPr/>
        </p:nvSpPr>
        <p:spPr>
          <a:xfrm>
            <a:off x="5884011" y="2917531"/>
            <a:ext cx="1857388" cy="428628"/>
          </a:xfrm>
          <a:prstGeom prst="round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Marcador de contenido"/>
          <p:cNvSpPr txBox="1">
            <a:spLocks/>
          </p:cNvSpPr>
          <p:nvPr/>
        </p:nvSpPr>
        <p:spPr>
          <a:xfrm>
            <a:off x="357158" y="2000240"/>
            <a:ext cx="3286148" cy="300039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Traffic engineering as one of the major areas of research</a:t>
            </a:r>
          </a:p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Associated terms</a:t>
            </a:r>
          </a:p>
          <a:p>
            <a:pPr marL="637200" lvl="1" indent="-180000">
              <a:spcBef>
                <a:spcPts val="800"/>
              </a:spcBef>
              <a:buClr>
                <a:srgbClr val="C00000"/>
              </a:buClr>
              <a:buFont typeface="Calibri" pitchFamily="34" charset="0"/>
              <a:buChar char="−"/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Datacenter network</a:t>
            </a:r>
          </a:p>
          <a:p>
            <a:pPr marL="637200" lvl="1" indent="-180000">
              <a:spcBef>
                <a:spcPts val="800"/>
              </a:spcBef>
              <a:buClr>
                <a:srgbClr val="C00000"/>
              </a:buClr>
              <a:buFont typeface="Calibri" pitchFamily="34" charset="0"/>
              <a:buChar char="−"/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Wide Area Network</a:t>
            </a:r>
          </a:p>
          <a:p>
            <a:pPr marL="637200" lvl="1" indent="-180000">
              <a:spcBef>
                <a:spcPts val="800"/>
              </a:spcBef>
              <a:buClr>
                <a:srgbClr val="C00000"/>
              </a:buClr>
              <a:buFont typeface="Calibri" pitchFamily="34" charset="0"/>
              <a:buChar char="−"/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Scalability</a:t>
            </a:r>
          </a:p>
          <a:p>
            <a:pPr marL="637200" lvl="1" indent="-180000">
              <a:spcBef>
                <a:spcPts val="800"/>
              </a:spcBef>
              <a:buClr>
                <a:srgbClr val="C00000"/>
              </a:buClr>
              <a:buFont typeface="Calibri" pitchFamily="34" charset="0"/>
              <a:buChar char="−"/>
              <a:defRPr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Capacity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14282" y="928670"/>
            <a:ext cx="814393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Configuration in SDN</a:t>
            </a:r>
          </a:p>
        </p:txBody>
      </p:sp>
      <p:pic>
        <p:nvPicPr>
          <p:cNvPr id="2050" name="Picture 2" descr="https://lh6.googleusercontent.com/_K2mWaYRDC7qdRSk9lPBebalOhzzFGGJKw_TfsjR8EsC7HKQyvZ2nfGM7EU46-hScmFef1QDIR-kVX8wOw_vgEWiaenaIvxkDcgGJfLMONfxln2ukxW8pQ0iKof4rfAK8h9cA4Py"/>
          <p:cNvPicPr>
            <a:picLocks noChangeAspect="1" noChangeArrowheads="1"/>
          </p:cNvPicPr>
          <p:nvPr/>
        </p:nvPicPr>
        <p:blipFill>
          <a:blip r:embed="rId3"/>
          <a:srcRect r="3883"/>
          <a:stretch>
            <a:fillRect/>
          </a:stretch>
        </p:blipFill>
        <p:spPr bwMode="auto">
          <a:xfrm>
            <a:off x="2071670" y="1428736"/>
            <a:ext cx="6929486" cy="438658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25 Rectángulo redondeado"/>
          <p:cNvSpPr/>
          <p:nvPr/>
        </p:nvSpPr>
        <p:spPr>
          <a:xfrm>
            <a:off x="2285984" y="1911950"/>
            <a:ext cx="714380" cy="1071570"/>
          </a:xfrm>
          <a:prstGeom prst="round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5" name="13 Marcador de contenido"/>
          <p:cNvSpPr txBox="1">
            <a:spLocks/>
          </p:cNvSpPr>
          <p:nvPr/>
        </p:nvSpPr>
        <p:spPr>
          <a:xfrm>
            <a:off x="285720" y="1857364"/>
            <a:ext cx="1428760" cy="10715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Rexford, J.</a:t>
            </a:r>
          </a:p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Walker, D.</a:t>
            </a:r>
          </a:p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Foster, N.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6" name="45 Conector recto de flecha"/>
          <p:cNvCxnSpPr/>
          <p:nvPr/>
        </p:nvCxnSpPr>
        <p:spPr>
          <a:xfrm rot="5400000">
            <a:off x="785786" y="31424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13 Marcador de contenido"/>
          <p:cNvSpPr txBox="1">
            <a:spLocks/>
          </p:cNvSpPr>
          <p:nvPr/>
        </p:nvSpPr>
        <p:spPr>
          <a:xfrm>
            <a:off x="285720" y="3357562"/>
            <a:ext cx="1428760" cy="6429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Princeton University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 rot="5400000">
            <a:off x="785786" y="421402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13 Marcador de contenido"/>
          <p:cNvSpPr txBox="1">
            <a:spLocks/>
          </p:cNvSpPr>
          <p:nvPr/>
        </p:nvSpPr>
        <p:spPr>
          <a:xfrm>
            <a:off x="285720" y="4429132"/>
            <a:ext cx="2000264" cy="13573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Traffic engineering in SDN and conventional networks</a:t>
            </a:r>
          </a:p>
          <a:p>
            <a:pPr marL="180000" marR="0" lvl="0" indent="-1800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 languages for SDN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3 Marcador de contenido"/>
          <p:cNvSpPr txBox="1">
            <a:spLocks/>
          </p:cNvSpPr>
          <p:nvPr/>
        </p:nvSpPr>
        <p:spPr>
          <a:xfrm>
            <a:off x="285720" y="785794"/>
            <a:ext cx="857256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 Traffic Prediction Model based on Training Data</a:t>
            </a: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85720" y="1285860"/>
            <a:ext cx="8572560" cy="46434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Prediction model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K-NN (K Nearest Neighbors) algorithm from road traffic prediction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Simulation results</a:t>
            </a:r>
          </a:p>
          <a:p>
            <a:pPr marL="1200150" lvl="2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4F81BD">
                    <a:lumMod val="50000"/>
                  </a:srgbClr>
                </a:solidFill>
              </a:rPr>
              <a:t>Sub-optimal performance</a:t>
            </a:r>
          </a:p>
          <a:p>
            <a:pPr marL="1200150" lvl="2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4F81BD">
                    <a:lumMod val="50000"/>
                  </a:srgbClr>
                </a:solidFill>
              </a:rPr>
              <a:t>Lack of historical data for extensive simulations</a:t>
            </a: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Dataset from Lincoln Laboratory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More recent from 2000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Intrusion detection dataset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an SDN deployment</a:t>
            </a: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Future work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Rebuild model for high precision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Real-time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baseline="0" dirty="0" smtClean="0">
                <a:solidFill>
                  <a:srgbClr val="4F81BD">
                    <a:lumMod val="50000"/>
                  </a:srgbClr>
                </a:solidFill>
              </a:rPr>
              <a:t>Comparison</a:t>
            </a: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 with other prediction models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643570" y="5723769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(Park et al.,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Outline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13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3625479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Background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Motivation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Problem Statement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Hypothesis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Goals</a:t>
            </a:r>
          </a:p>
          <a:p>
            <a:pPr>
              <a:buClr>
                <a:srgbClr val="C00000"/>
              </a:buClr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Advance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3 Marcador de contenido"/>
          <p:cNvSpPr txBox="1">
            <a:spLocks/>
          </p:cNvSpPr>
          <p:nvPr/>
        </p:nvSpPr>
        <p:spPr>
          <a:xfrm>
            <a:off x="285720" y="785794"/>
            <a:ext cx="8572560" cy="8572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EMD-based Multi</a:t>
            </a:r>
            <a:r>
              <a:rPr lang="en-US" sz="2400" b="1" baseline="0" dirty="0" smtClean="0">
                <a:solidFill>
                  <a:srgbClr val="C00000"/>
                </a:solidFill>
              </a:rPr>
              <a:t>-model</a:t>
            </a:r>
            <a:r>
              <a:rPr lang="en-US" sz="2400" b="1" dirty="0" smtClean="0">
                <a:solidFill>
                  <a:srgbClr val="C00000"/>
                </a:solidFill>
              </a:rPr>
              <a:t> Prediction for Network Traffic in Software-Defined Networks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85720" y="1643050"/>
            <a:ext cx="8572560" cy="42862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“Appropriate” traffic matrix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Reflect the traffic change trend of the future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Result of network traffic prediction algorithm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 EMD-MMP (Empirical Mode Decomposition Multi-Model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Prediction)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Short-term forecasting algorithm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Decompose traffic series into different modes with different frequency by EMD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results than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similar algorithms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ARMA (Auto-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Regresive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Moving Average)</a:t>
            </a:r>
          </a:p>
          <a:p>
            <a:pPr marL="1200150" lvl="2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SVR (Support Vector Regression)</a:t>
            </a: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Dataset from Internet2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August 2008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Not an SDN deployment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643570" y="5723769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(Dai et al.,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Systematic Mapping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3 Marcador de contenido"/>
          <p:cNvSpPr txBox="1">
            <a:spLocks/>
          </p:cNvSpPr>
          <p:nvPr/>
        </p:nvSpPr>
        <p:spPr>
          <a:xfrm>
            <a:off x="285720" y="1142984"/>
            <a:ext cx="857256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Conclusions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85720" y="1857364"/>
            <a:ext cx="8572560" cy="36433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Short-term forecasting approach</a:t>
            </a: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 configuration of an SDN-based network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SDN as a technology for collecting data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data-intensive environment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Data fits in a single Controller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 dataset from an SDN deployment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Lincoln Laboratory → intrusion detection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Internet2 → conventional network 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4F81BD">
                    <a:lumMod val="50000"/>
                  </a:srgbClr>
                </a:solidFill>
              </a:rPr>
              <a:t>Evaluate in an emulated SDN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Simulations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Advance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Goals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Next Steps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3 Marcador de contenido"/>
          <p:cNvSpPr txBox="1">
            <a:spLocks/>
          </p:cNvSpPr>
          <p:nvPr/>
        </p:nvSpPr>
        <p:spPr>
          <a:xfrm>
            <a:off x="285720" y="1071546"/>
            <a:ext cx="8572560" cy="44291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Review traffic prediction for SDN in 2016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traffic prediction in any other kind of network</a:t>
            </a: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Describe two use cases for traffic engineering with prediction in a data-intensive SDN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Datacenter networks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Carrier networks</a:t>
            </a: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Review Big Data for managing SDN</a:t>
            </a:r>
          </a:p>
          <a:p>
            <a:pPr marL="74295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Survey paper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" t="-200" r="-200" b="-2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5500694" y="642918"/>
            <a:ext cx="3071834" cy="61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PhD in </a:t>
            </a:r>
            <a:r>
              <a:rPr lang="en-US" sz="1600" b="1" dirty="0" err="1" smtClean="0">
                <a:solidFill>
                  <a:schemeClr val="bg1"/>
                </a:solidFill>
              </a:rPr>
              <a:t>Telematics</a:t>
            </a:r>
            <a:r>
              <a:rPr lang="en-US" sz="1600" b="1" dirty="0" smtClean="0">
                <a:solidFill>
                  <a:schemeClr val="bg1"/>
                </a:solidFill>
              </a:rPr>
              <a:t> Engineering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6" name="15 Imagen" descr="colciencia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83" y="5786454"/>
            <a:ext cx="1914634" cy="524390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71406" y="5617035"/>
            <a:ext cx="2714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University of Cauca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Department</a:t>
            </a:r>
          </a:p>
          <a:p>
            <a:r>
              <a:rPr lang="en-US" sz="1400" b="1" dirty="0" err="1" smtClean="0">
                <a:solidFill>
                  <a:schemeClr val="accent1">
                    <a:lumMod val="50000"/>
                  </a:schemeClr>
                </a:solidFill>
              </a:rPr>
              <a:t>Telematics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 Engineering Group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Popayan – Colombia</a:t>
            </a:r>
          </a:p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May 2016</a:t>
            </a:r>
          </a:p>
        </p:txBody>
      </p:sp>
      <p:pic>
        <p:nvPicPr>
          <p:cNvPr id="18" name="17 Imagen" descr="computing_unicam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5643578"/>
            <a:ext cx="1023059" cy="875994"/>
          </a:xfrm>
          <a:prstGeom prst="rect">
            <a:avLst/>
          </a:prstGeom>
        </p:spPr>
      </p:pic>
      <p:pic>
        <p:nvPicPr>
          <p:cNvPr id="19" name="18 Imagen" descr="unicamp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9586" y="5643578"/>
            <a:ext cx="928694" cy="928694"/>
          </a:xfrm>
          <a:prstGeom prst="rect">
            <a:avLst/>
          </a:prstGeom>
        </p:spPr>
      </p:pic>
      <p:sp>
        <p:nvSpPr>
          <p:cNvPr id="12" name="15 Subtítulo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8143932" cy="14287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M.Sc. FELIPE ESTRADA-SOLANO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Advisor: Ph.D. Oscar Mauricio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Co-advisor: Ph.D. Nelson Luis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Saldanha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da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 Fonseca</a:t>
            </a:r>
          </a:p>
          <a:p>
            <a:pPr>
              <a:spcBef>
                <a:spcPts val="1800"/>
              </a:spcBef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5 Título"/>
          <p:cNvSpPr txBox="1">
            <a:spLocks/>
          </p:cNvSpPr>
          <p:nvPr/>
        </p:nvSpPr>
        <p:spPr>
          <a:xfrm>
            <a:off x="285720" y="1928802"/>
            <a:ext cx="8643998" cy="22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Impact" pitchFamily="34" charset="0"/>
                <a:ea typeface="+mj-ea"/>
                <a:cs typeface="+mj-cs"/>
              </a:rPr>
              <a:t>Traffic Engineering with Prediction based on Big Data Technologies for Configuring Software-Defined Networks</a:t>
            </a:r>
          </a:p>
        </p:txBody>
      </p:sp>
      <p:pic>
        <p:nvPicPr>
          <p:cNvPr id="9" name="8 Imagen" descr="Man-With-Question-0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00916" y="3929066"/>
            <a:ext cx="2071678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9 Marcador de contenido"/>
          <p:cNvSpPr>
            <a:spLocks noGrp="1"/>
          </p:cNvSpPr>
          <p:nvPr>
            <p:ph idx="1"/>
          </p:nvPr>
        </p:nvSpPr>
        <p:spPr>
          <a:xfrm>
            <a:off x="142844" y="899126"/>
            <a:ext cx="8786874" cy="4952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Akyildiz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I. F., Lee, A., Wang, P.,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Luo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 &amp; Chou, W. (2014). A Roadmap for Traffic Engineering in SDN-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OpenFlow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Networks.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Comput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Netw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71, 1--30.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Anwer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 B.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N. (2010). Building a Fast, Virtualized Data Plane with Programmable Hardware. SIGCOMM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Comput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Commun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Rev. 40 (1), 75--82.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O. M., Estrada-Solano, F. &amp; Granville, L. Z.  (2013). A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Mashup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-Based Approach for Virtual SDN Management. In Computer Software and Applications Conference (COMPSAC), 2013 IEEE 37th Annual (pp. 143-152).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O. M., Estrada-Solano, F.,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Guimarães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V.,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Rockenbach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Tarouco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L. M. &amp; Granville, L. Z. (2016). Rich dynamic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mashments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: An approach for network management based on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mashups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and situation management. Computer Networks  94, 285 - 306.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Casado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M., Foster, N.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Guha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A. (2014). Abstractions for Software-defined Networks.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Commun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ACM 57 (10), 86--95.</a:t>
            </a:r>
          </a:p>
          <a:p>
            <a:pPr>
              <a:spcBef>
                <a:spcPts val="60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Dai, L., Yang, W.,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Gao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S., Xia, Y., Zhu, M.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Ji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Z.  (2014). EMD-Based Multi-Model Prediction for Network Traffic in Software-Defined Networks. In 2014 IEEE 11th International Conference on Mobile Ad Hoc and Sensor Systems (pp. 539-544).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Efremova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L.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Andrushko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D. (2015). What's in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OpenDaylight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?. [Online]. Available: https://www.mirantis.com/blog/whats-opendaylight/</a:t>
            </a:r>
          </a:p>
          <a:p>
            <a:pPr>
              <a:spcBef>
                <a:spcPts val="60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Estrada-Solano, F., Ordonez, A., Granville, L. Z.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Caicedo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Rendon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O. M. (2016). A CIM-based Information Model for Heterogeneous SDN Management . Computer Communications   (Submitted to Computer Communications)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N., Rexford, J.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Zegura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E. (2013). The Road to SDN. Queue 11 (12), 20:20--20:40.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Gandomi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A.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Haider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M. (2015). Beyond the hype: Big data concepts, methods, and analytics . International Journal of Information Management  35 (2), 137 - 144.</a:t>
            </a:r>
          </a:p>
          <a:p>
            <a:pPr>
              <a:spcBef>
                <a:spcPts val="60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Jagadish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H. V.,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Gehrke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J.,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Labrinidis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A.,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Papakonstantinou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Y., Patel, J. M.,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Ramakrishnan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R. &amp;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Shahabi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, C. (2014). Big Data and Its Technical Challenges.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Commun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. ACM 57 (7),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86—94.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142844" y="899126"/>
            <a:ext cx="8786874" cy="495227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Kim, H.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N. (2013).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Improving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software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defined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Communications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Magazine, IEEE 51 (2), 114-119.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Kiran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Kinghorn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G. (2015). Cisco Open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Environment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Closer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Applications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(White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Paper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C11-728045-03). Cisco.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Kreutz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D., Ramos, F. M. V., Esteves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Verissimo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P., Esteve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Rothenberg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Azodolmolky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Uhlig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(2015). Software-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Defined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Comprehensive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Survey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Proceedings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IEEE 103 (1), 14--76.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Laney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D. (2001). 3-D Data Management: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Controlling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Volume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Velocity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Variety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Research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Report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949). META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Group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ONF (2014). SDN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architecture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v1.0 (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Reference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TR-502). Open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Foundation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ONF (2012). Software-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Defined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New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Norm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Networks (White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Paper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). Open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Foundation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Otoshi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T.,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Ohsita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Y.,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Murata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M.,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Takahashi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Y.,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Ishibashi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K.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Shiomoto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K. (2015).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Traffic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Prediction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Dynamic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Traffic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Engineering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Comput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85 (C), 36--50.</a:t>
            </a:r>
          </a:p>
          <a:p>
            <a:pPr>
              <a:spcBef>
                <a:spcPts val="600"/>
              </a:spcBef>
            </a:pP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Park, J., Raza, S. M.,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Thorat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P., Kim, D. S.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Choo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H. (2015).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Computational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Science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Its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Applications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– ICCSA 2015: 15th International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Conference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Banff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AB,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Canada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June 22-25, 2015,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Proceedings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Part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IV. In O.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Gervasi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B.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Murgante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Misra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L. M.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Gavrilova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C. A. M. A. Rocha, C. Torre, D.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Taniar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&amp; O. B.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Apduhan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(ed.), (pp. 117--127).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Springer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International Publishing.  (ISBN: 978-3-319-21410-8.) 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Rijsman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B. &amp; Singla, A. (2013).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Day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One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Understanding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OpenContrail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Architecture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Juniper Networks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Books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Shimonishi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H.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Ishii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 (2010).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Virtualized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infrastructure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using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OpenFlow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In Network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Operations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Management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Symposium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Workshops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(NOMS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Wksps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), 2010 IEEE/IFIP (pp. 74--79). 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Siewert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S. B. (2013). Big data in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cloud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velocity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volume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variety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veracity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Report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). IBM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developerWorks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Wickboldt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J., De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Jesus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W.,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Isolani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P.,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Both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C.,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Rochol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J. &amp;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Granville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, L. (2015). Software-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defined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networking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management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requirements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challenges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CO" sz="1200" dirty="0" err="1" smtClean="0">
                <a:solidFill>
                  <a:schemeClr val="accent1">
                    <a:lumMod val="50000"/>
                  </a:schemeClr>
                </a:solidFill>
              </a:rPr>
              <a:t>Communications</a:t>
            </a:r>
            <a:r>
              <a:rPr lang="es-CO" sz="1200" dirty="0" smtClean="0">
                <a:solidFill>
                  <a:schemeClr val="accent1">
                    <a:lumMod val="50000"/>
                  </a:schemeClr>
                </a:solidFill>
              </a:rPr>
              <a:t> Magazine, IEEE 53 (1), 278--285.</a:t>
            </a:r>
            <a:endParaRPr lang="es-CO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FCAPS </a:t>
            </a:r>
            <a:r>
              <a:rPr lang="en-US" sz="4000" b="1" dirty="0" err="1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vs</a:t>
            </a:r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FAB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13 Marcador de contenido"/>
          <p:cNvSpPr txBox="1">
            <a:spLocks/>
          </p:cNvSpPr>
          <p:nvPr/>
        </p:nvSpPr>
        <p:spPr>
          <a:xfrm>
            <a:off x="214282" y="1071546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FCAPS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3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8215370" cy="1785950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Fault, Configuration, Accounting, Performance, and Security</a:t>
            </a:r>
          </a:p>
          <a:p>
            <a:pPr>
              <a:buClr>
                <a:srgbClr val="C00000"/>
              </a:buClr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Telecommunications Management Network (TMN)</a:t>
            </a:r>
          </a:p>
          <a:p>
            <a:pPr lvl="1"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Built on the requirements to manage network equipment and networks (bottom-up)</a:t>
            </a:r>
          </a:p>
          <a:p>
            <a:pPr>
              <a:buClr>
                <a:srgbClr val="C00000"/>
              </a:buClr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Bottom-up / Network-centric  approach</a:t>
            </a:r>
          </a:p>
          <a:p>
            <a:pPr lvl="1">
              <a:buClr>
                <a:srgbClr val="C00000"/>
              </a:buClr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Network core</a:t>
            </a:r>
          </a:p>
        </p:txBody>
      </p:sp>
      <p:sp>
        <p:nvSpPr>
          <p:cNvPr id="9" name="13 Marcador de contenido"/>
          <p:cNvSpPr txBox="1">
            <a:spLocks/>
          </p:cNvSpPr>
          <p:nvPr/>
        </p:nvSpPr>
        <p:spPr>
          <a:xfrm>
            <a:off x="214282" y="3143248"/>
            <a:ext cx="792961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FAB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3 Marcador de contenido"/>
          <p:cNvSpPr txBox="1">
            <a:spLocks/>
          </p:cNvSpPr>
          <p:nvPr/>
        </p:nvSpPr>
        <p:spPr>
          <a:xfrm>
            <a:off x="285720" y="3643314"/>
            <a:ext cx="8215370" cy="21431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Fulfillment, Assurance, and Billing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 Network (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eTOM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Built on the need to support processes of the entire service provider (top-down)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Information Technology Infrastructure Library (ITIL) presents the same approach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Top-down / Customer-centric / Business-centric  approach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Marcador de contenido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1643074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Traffic Prediction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Software-Defined Networking (SDN)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Big Data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8" name="7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9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Background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/>
          <p:nvPr/>
        </p:nvCxnSpPr>
        <p:spPr>
          <a:xfrm rot="10800000" flipV="1">
            <a:off x="500034" y="1500174"/>
            <a:ext cx="857256" cy="35719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10800000">
            <a:off x="500034" y="1857364"/>
            <a:ext cx="1143008" cy="42862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10800000">
            <a:off x="1357290" y="1500174"/>
            <a:ext cx="1071570" cy="35719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0800000" flipV="1">
            <a:off x="1643042" y="1857364"/>
            <a:ext cx="785818" cy="42862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643570" y="5723769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Otoshi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2015)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Akyildiz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2014)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Traffic Prediction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11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643050"/>
            <a:ext cx="500066" cy="500066"/>
          </a:xfrm>
          <a:prstGeom prst="rect">
            <a:avLst/>
          </a:prstGeom>
        </p:spPr>
      </p:pic>
      <p:pic>
        <p:nvPicPr>
          <p:cNvPr id="14" name="13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285860"/>
            <a:ext cx="500066" cy="500066"/>
          </a:xfrm>
          <a:prstGeom prst="rect">
            <a:avLst/>
          </a:prstGeom>
        </p:spPr>
      </p:pic>
      <p:pic>
        <p:nvPicPr>
          <p:cNvPr id="17" name="16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071678"/>
            <a:ext cx="500066" cy="500066"/>
          </a:xfrm>
          <a:prstGeom prst="rect">
            <a:avLst/>
          </a:prstGeom>
        </p:spPr>
      </p:pic>
      <p:pic>
        <p:nvPicPr>
          <p:cNvPr id="18" name="17 Imagen" descr="swi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1643050"/>
            <a:ext cx="500066" cy="500066"/>
          </a:xfrm>
          <a:prstGeom prst="rect">
            <a:avLst/>
          </a:prstGeom>
        </p:spPr>
      </p:pic>
      <p:sp>
        <p:nvSpPr>
          <p:cNvPr id="40" name="39 Flecha derecha"/>
          <p:cNvSpPr/>
          <p:nvPr/>
        </p:nvSpPr>
        <p:spPr>
          <a:xfrm>
            <a:off x="2786050" y="1785926"/>
            <a:ext cx="1143008" cy="2143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41 CuadroTexto"/>
          <p:cNvSpPr txBox="1"/>
          <p:nvPr/>
        </p:nvSpPr>
        <p:spPr>
          <a:xfrm>
            <a:off x="2786050" y="128586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Traffic Information</a:t>
            </a:r>
            <a:endParaRPr lang="en-US" sz="1400" dirty="0">
              <a:latin typeface="+mn-lt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857224" y="1763901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Network</a:t>
            </a:r>
            <a:endParaRPr lang="es-CO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5" name="13 Marcador de contenido"/>
          <p:cNvSpPr>
            <a:spLocks noGrp="1"/>
          </p:cNvSpPr>
          <p:nvPr>
            <p:ph idx="1"/>
          </p:nvPr>
        </p:nvSpPr>
        <p:spPr>
          <a:xfrm>
            <a:off x="4000496" y="1571612"/>
            <a:ext cx="1000132" cy="642942"/>
          </a:xfrm>
        </p:spPr>
        <p:txBody>
          <a:bodyPr anchor="t" anchorCtr="0">
            <a:normAutofit/>
          </a:bodyPr>
          <a:lstStyle/>
          <a:p>
            <a:pPr algn="ctr">
              <a:buClr>
                <a:srgbClr val="C00000"/>
              </a:buClr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Collect</a:t>
            </a:r>
          </a:p>
          <a:p>
            <a:pPr algn="ctr">
              <a:buClr>
                <a:srgbClr val="C00000"/>
              </a:buClr>
              <a:buNone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Analyze</a:t>
            </a: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13 Marcador de contenido"/>
          <p:cNvSpPr txBox="1">
            <a:spLocks/>
          </p:cNvSpPr>
          <p:nvPr/>
        </p:nvSpPr>
        <p:spPr>
          <a:xfrm>
            <a:off x="6357950" y="1643050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Traffic</a:t>
            </a:r>
          </a:p>
        </p:txBody>
      </p:sp>
      <p:sp>
        <p:nvSpPr>
          <p:cNvPr id="50" name="49 Flecha derecha"/>
          <p:cNvSpPr/>
          <p:nvPr/>
        </p:nvSpPr>
        <p:spPr>
          <a:xfrm>
            <a:off x="5072066" y="1785926"/>
            <a:ext cx="1143008" cy="2143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50 CuadroTexto"/>
          <p:cNvSpPr txBox="1"/>
          <p:nvPr/>
        </p:nvSpPr>
        <p:spPr>
          <a:xfrm>
            <a:off x="5072066" y="1500174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Predict</a:t>
            </a:r>
            <a:endParaRPr lang="en-US" sz="1400" dirty="0">
              <a:latin typeface="+mn-lt"/>
            </a:endParaRPr>
          </a:p>
        </p:txBody>
      </p:sp>
      <p:sp>
        <p:nvSpPr>
          <p:cNvPr id="52" name="13 Marcador de contenido"/>
          <p:cNvSpPr txBox="1">
            <a:spLocks/>
          </p:cNvSpPr>
          <p:nvPr/>
        </p:nvSpPr>
        <p:spPr>
          <a:xfrm>
            <a:off x="5929322" y="2285992"/>
            <a:ext cx="3000396" cy="12858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Anomaly detection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Admission control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 planning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engineering</a:t>
            </a:r>
          </a:p>
        </p:txBody>
      </p:sp>
      <p:cxnSp>
        <p:nvCxnSpPr>
          <p:cNvPr id="55" name="54 Forma"/>
          <p:cNvCxnSpPr>
            <a:stCxn id="52" idx="1"/>
            <a:endCxn id="17" idx="2"/>
          </p:cNvCxnSpPr>
          <p:nvPr/>
        </p:nvCxnSpPr>
        <p:spPr>
          <a:xfrm rot="10800000">
            <a:off x="1607324" y="2571744"/>
            <a:ext cx="4321999" cy="3571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57 Cerrar llave"/>
          <p:cNvSpPr/>
          <p:nvPr/>
        </p:nvSpPr>
        <p:spPr>
          <a:xfrm rot="10800000">
            <a:off x="6072198" y="2357430"/>
            <a:ext cx="285752" cy="114300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13 Marcador de contenido"/>
          <p:cNvSpPr txBox="1">
            <a:spLocks/>
          </p:cNvSpPr>
          <p:nvPr/>
        </p:nvSpPr>
        <p:spPr>
          <a:xfrm>
            <a:off x="3000364" y="2571744"/>
            <a:ext cx="1785950" cy="3571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13 Marcador de contenido"/>
          <p:cNvSpPr txBox="1">
            <a:spLocks/>
          </p:cNvSpPr>
          <p:nvPr/>
        </p:nvSpPr>
        <p:spPr>
          <a:xfrm>
            <a:off x="285720" y="3714752"/>
            <a:ext cx="8572560" cy="20002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lvl="0" indent="-3429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Knowledge of relationships between network behavior and </a:t>
            </a:r>
            <a:r>
              <a:rPr lang="en-US" b="1" dirty="0" smtClean="0">
                <a:solidFill>
                  <a:srgbClr val="C00000"/>
                </a:solidFill>
              </a:rPr>
              <a:t>network configuration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may help to decide the best parameters  according to real performance feedback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engineering with prediction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promising approach to accommodate time-varying traffic without frequent route changes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congestion avoidance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the basis of the predicted traffic</a:t>
            </a:r>
          </a:p>
        </p:txBody>
      </p:sp>
      <p:pic>
        <p:nvPicPr>
          <p:cNvPr id="64" name="63 Imagen" descr="clock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2000240"/>
            <a:ext cx="357190" cy="35719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64 Flecha derecha"/>
          <p:cNvSpPr/>
          <p:nvPr/>
        </p:nvSpPr>
        <p:spPr>
          <a:xfrm rot="5400000">
            <a:off x="7125909" y="2053820"/>
            <a:ext cx="250033" cy="214314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13 Marcador de contenido"/>
          <p:cNvSpPr txBox="1">
            <a:spLocks/>
          </p:cNvSpPr>
          <p:nvPr/>
        </p:nvSpPr>
        <p:spPr>
          <a:xfrm>
            <a:off x="285720" y="928670"/>
            <a:ext cx="8572560" cy="11430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Defines a new architecture for future networks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Separates the Data and the Control planes, allowing a simpler network operation from a logically centralized software program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10" name="9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Software-Defined Networking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4" name="33 Conector recto"/>
          <p:cNvCxnSpPr>
            <a:stCxn id="54" idx="1"/>
            <a:endCxn id="41" idx="2"/>
          </p:cNvCxnSpPr>
          <p:nvPr/>
        </p:nvCxnSpPr>
        <p:spPr>
          <a:xfrm rot="16200000" flipH="1">
            <a:off x="7111775" y="3387440"/>
            <a:ext cx="423609" cy="1380864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10800000">
            <a:off x="4974651" y="4435749"/>
            <a:ext cx="1987275" cy="233716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56" idx="3"/>
          </p:cNvCxnSpPr>
          <p:nvPr/>
        </p:nvCxnSpPr>
        <p:spPr>
          <a:xfrm rot="5400000">
            <a:off x="5073538" y="2876139"/>
            <a:ext cx="1460724" cy="165849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stCxn id="56" idx="3"/>
          </p:cNvCxnSpPr>
          <p:nvPr/>
        </p:nvCxnSpPr>
        <p:spPr>
          <a:xfrm rot="16200000" flipH="1">
            <a:off x="6826985" y="2781188"/>
            <a:ext cx="1285438" cy="16731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V="1">
            <a:off x="6961926" y="4143605"/>
            <a:ext cx="1519681" cy="58428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40 Cubo"/>
          <p:cNvSpPr/>
          <p:nvPr/>
        </p:nvSpPr>
        <p:spPr>
          <a:xfrm>
            <a:off x="8014013" y="4143604"/>
            <a:ext cx="526043" cy="233716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cxnSp>
        <p:nvCxnSpPr>
          <p:cNvPr id="46" name="45 Conector recto"/>
          <p:cNvCxnSpPr/>
          <p:nvPr/>
        </p:nvCxnSpPr>
        <p:spPr>
          <a:xfrm rot="16200000" flipV="1">
            <a:off x="6436005" y="4143543"/>
            <a:ext cx="701147" cy="350696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rot="10800000" flipV="1">
            <a:off x="5033100" y="3968317"/>
            <a:ext cx="1578130" cy="467431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48 Cubo"/>
          <p:cNvSpPr/>
          <p:nvPr/>
        </p:nvSpPr>
        <p:spPr>
          <a:xfrm>
            <a:off x="4857752" y="4318891"/>
            <a:ext cx="526043" cy="233716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cxnSp>
        <p:nvCxnSpPr>
          <p:cNvPr id="53" name="52 Conector recto"/>
          <p:cNvCxnSpPr>
            <a:stCxn id="56" idx="3"/>
            <a:endCxn id="54" idx="1"/>
          </p:cNvCxnSpPr>
          <p:nvPr/>
        </p:nvCxnSpPr>
        <p:spPr>
          <a:xfrm rot="5400000">
            <a:off x="6187628" y="3420546"/>
            <a:ext cx="891041" cy="12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53 Cubo"/>
          <p:cNvSpPr/>
          <p:nvPr/>
        </p:nvSpPr>
        <p:spPr>
          <a:xfrm>
            <a:off x="5968288" y="3793031"/>
            <a:ext cx="1402783" cy="292145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Switch</a:t>
            </a:r>
            <a:endParaRPr lang="es-CO" sz="1400" b="1" dirty="0"/>
          </a:p>
        </p:txBody>
      </p:sp>
      <p:sp>
        <p:nvSpPr>
          <p:cNvPr id="56" name="55 Cubo"/>
          <p:cNvSpPr/>
          <p:nvPr/>
        </p:nvSpPr>
        <p:spPr>
          <a:xfrm>
            <a:off x="5968288" y="2682881"/>
            <a:ext cx="1402783" cy="292145"/>
          </a:xfrm>
          <a:prstGeom prst="cub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Controller</a:t>
            </a:r>
            <a:endParaRPr lang="es-CO" sz="1400" b="1" dirty="0"/>
          </a:p>
        </p:txBody>
      </p:sp>
      <p:pic>
        <p:nvPicPr>
          <p:cNvPr id="57" name="56 Imagen" descr="server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375" y="2332308"/>
            <a:ext cx="475373" cy="475208"/>
          </a:xfrm>
          <a:prstGeom prst="rect">
            <a:avLst/>
          </a:prstGeom>
        </p:spPr>
      </p:pic>
      <p:pic>
        <p:nvPicPr>
          <p:cNvPr id="60" name="59 Imagen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375" y="3559315"/>
            <a:ext cx="467594" cy="467431"/>
          </a:xfrm>
          <a:prstGeom prst="rect">
            <a:avLst/>
          </a:prstGeom>
        </p:spPr>
      </p:pic>
      <p:pic>
        <p:nvPicPr>
          <p:cNvPr id="62" name="61 Imagen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9998" y="4026746"/>
            <a:ext cx="467594" cy="467431"/>
          </a:xfrm>
          <a:prstGeom prst="rect">
            <a:avLst/>
          </a:prstGeom>
        </p:spPr>
      </p:pic>
      <p:pic>
        <p:nvPicPr>
          <p:cNvPr id="63" name="62 Imagen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7810" y="3909888"/>
            <a:ext cx="467594" cy="467431"/>
          </a:xfrm>
          <a:prstGeom prst="rect">
            <a:avLst/>
          </a:prstGeom>
        </p:spPr>
      </p:pic>
      <p:cxnSp>
        <p:nvCxnSpPr>
          <p:cNvPr id="66" name="65 Conector recto"/>
          <p:cNvCxnSpPr>
            <a:stCxn id="56" idx="3"/>
            <a:endCxn id="67" idx="1"/>
          </p:cNvCxnSpPr>
          <p:nvPr/>
        </p:nvCxnSpPr>
        <p:spPr>
          <a:xfrm rot="16200000" flipH="1">
            <a:off x="6008757" y="3599417"/>
            <a:ext cx="1636010" cy="38722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66 Cubo"/>
          <p:cNvSpPr/>
          <p:nvPr/>
        </p:nvSpPr>
        <p:spPr>
          <a:xfrm>
            <a:off x="6786578" y="4552606"/>
            <a:ext cx="526043" cy="233716"/>
          </a:xfrm>
          <a:prstGeom prst="cube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pic>
        <p:nvPicPr>
          <p:cNvPr id="68" name="67 Imagen" descr="swit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8824" y="4260462"/>
            <a:ext cx="467594" cy="467431"/>
          </a:xfrm>
          <a:prstGeom prst="rect">
            <a:avLst/>
          </a:prstGeom>
        </p:spPr>
      </p:pic>
      <p:sp>
        <p:nvSpPr>
          <p:cNvPr id="69" name="68 Elipse"/>
          <p:cNvSpPr/>
          <p:nvPr/>
        </p:nvSpPr>
        <p:spPr>
          <a:xfrm>
            <a:off x="6085187" y="226413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0" name="69 Elipse"/>
          <p:cNvSpPr/>
          <p:nvPr/>
        </p:nvSpPr>
        <p:spPr>
          <a:xfrm>
            <a:off x="6377433" y="226413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70 Elipse"/>
          <p:cNvSpPr/>
          <p:nvPr/>
        </p:nvSpPr>
        <p:spPr>
          <a:xfrm>
            <a:off x="6669679" y="2264133"/>
            <a:ext cx="233797" cy="2337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2" name="71 CuadroTexto"/>
          <p:cNvSpPr txBox="1"/>
          <p:nvPr/>
        </p:nvSpPr>
        <p:spPr>
          <a:xfrm>
            <a:off x="5968288" y="1928802"/>
            <a:ext cx="1104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Applications</a:t>
            </a:r>
            <a:endParaRPr lang="es-CO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4" name="13 Marcador de contenido"/>
          <p:cNvSpPr txBox="1">
            <a:spLocks/>
          </p:cNvSpPr>
          <p:nvPr/>
        </p:nvSpPr>
        <p:spPr>
          <a:xfrm>
            <a:off x="214282" y="4143380"/>
            <a:ext cx="4429156" cy="13573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 more efficient and intelligent management techniques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Traffic Engineering (TE)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4071934" y="5539103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Akyildiz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2014)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2013) (Kim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2013)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Anwer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Feamster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2010)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Shimonishi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Ishi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2010)</a:t>
            </a:r>
          </a:p>
        </p:txBody>
      </p:sp>
      <p:sp>
        <p:nvSpPr>
          <p:cNvPr id="76" name="13 Marcador de contenido"/>
          <p:cNvSpPr txBox="1">
            <a:spLocks/>
          </p:cNvSpPr>
          <p:nvPr/>
        </p:nvSpPr>
        <p:spPr>
          <a:xfrm>
            <a:off x="285720" y="2000240"/>
            <a:ext cx="3786214" cy="1785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20000" lvl="1" indent="-342900">
              <a:spcBef>
                <a:spcPct val="2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Centralized global view</a:t>
            </a:r>
          </a:p>
          <a:p>
            <a:pPr marL="720000" lvl="1" indent="-342900">
              <a:spcBef>
                <a:spcPct val="2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Dynamic programmability of multiple forwarding devices</a:t>
            </a:r>
          </a:p>
          <a:p>
            <a:pPr marL="720000" lvl="1" indent="-342900">
              <a:spcBef>
                <a:spcPct val="2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Open interfaces</a:t>
            </a:r>
          </a:p>
          <a:p>
            <a:pPr marL="720000" lvl="1" indent="-342900">
              <a:spcBef>
                <a:spcPct val="2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Flexible flow management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7500958" y="447741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Packet Forwarding</a:t>
            </a:r>
            <a:endParaRPr lang="es-CO" sz="1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7500958" y="214311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</a:rPr>
              <a:t>Decision policies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7429520" y="3286124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+mn-lt"/>
              </a:rPr>
              <a:t>SDN Protocol</a:t>
            </a:r>
            <a:endParaRPr lang="es-CO" sz="1400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81" name="80 Conector recto"/>
          <p:cNvCxnSpPr/>
          <p:nvPr/>
        </p:nvCxnSpPr>
        <p:spPr>
          <a:xfrm rot="10800000">
            <a:off x="5857884" y="2571744"/>
            <a:ext cx="107157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4857752" y="2406843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Open APIs</a:t>
            </a:r>
            <a:endParaRPr lang="es-CO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10" name="9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Software-Defined Networking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000232" y="3286124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Topology Discovering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Host Tracking</a:t>
            </a:r>
            <a:endParaRPr lang="en-US" sz="10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643174" y="2786058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Controller</a:t>
            </a:r>
            <a:endParaRPr lang="en-US" sz="12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pic>
        <p:nvPicPr>
          <p:cNvPr id="43" name="42 Imagen" descr="figure-2-1_typical-sdn-architec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236" y="1142984"/>
            <a:ext cx="4274785" cy="4088463"/>
          </a:xfrm>
          <a:prstGeom prst="rect">
            <a:avLst/>
          </a:prstGeom>
        </p:spPr>
      </p:pic>
      <p:sp>
        <p:nvSpPr>
          <p:cNvPr id="45" name="13 Marcador de contenido"/>
          <p:cNvSpPr txBox="1">
            <a:spLocks/>
          </p:cNvSpPr>
          <p:nvPr/>
        </p:nvSpPr>
        <p:spPr>
          <a:xfrm>
            <a:off x="214282" y="857232"/>
            <a:ext cx="3357586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Architecture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71406" y="5354437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i="1" dirty="0" smtClean="0">
                <a:solidFill>
                  <a:schemeClr val="accent2"/>
                </a:solidFill>
              </a:rPr>
              <a:t>(Estrada-Solano et al., 2016)</a:t>
            </a:r>
          </a:p>
          <a:p>
            <a:r>
              <a:rPr lang="da-DK" sz="1200" b="1" i="1" dirty="0" smtClean="0">
                <a:solidFill>
                  <a:schemeClr val="accent2"/>
                </a:solidFill>
              </a:rPr>
              <a:t>(Caicedo Rendon et. al., 2016, 2013)</a:t>
            </a:r>
          </a:p>
          <a:p>
            <a:r>
              <a:rPr lang="da-DK" sz="1200" i="1" dirty="0" smtClean="0">
                <a:solidFill>
                  <a:schemeClr val="accent1">
                    <a:lumMod val="50000"/>
                  </a:schemeClr>
                </a:solidFill>
              </a:rPr>
              <a:t>(Wickboldt et al., 2015) (ONF, 2014)</a:t>
            </a:r>
            <a:endParaRPr lang="en-US" sz="12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0" name="49 Conector recto"/>
          <p:cNvCxnSpPr/>
          <p:nvPr/>
        </p:nvCxnSpPr>
        <p:spPr>
          <a:xfrm>
            <a:off x="3071046" y="4874257"/>
            <a:ext cx="41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50 Rectángulo redondeado"/>
          <p:cNvSpPr/>
          <p:nvPr/>
        </p:nvSpPr>
        <p:spPr>
          <a:xfrm>
            <a:off x="2356666" y="1159481"/>
            <a:ext cx="714380" cy="407196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MANAGEMENT PLANE</a:t>
            </a:r>
            <a:endParaRPr lang="es-CO" sz="1600" b="1" dirty="0">
              <a:solidFill>
                <a:schemeClr val="tx1"/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3071046" y="3231183"/>
            <a:ext cx="41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3071046" y="1588109"/>
            <a:ext cx="41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6558210" y="2006051"/>
            <a:ext cx="1585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Programming languages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00" b="1" dirty="0" smtClean="0">
                <a:solidFill>
                  <a:schemeClr val="accent2"/>
                </a:solidFill>
                <a:latin typeface="Arial Narrow" pitchFamily="34" charset="0"/>
              </a:rPr>
              <a:t>Protocols</a:t>
            </a:r>
            <a:endParaRPr lang="en-US" sz="10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4813591" y="4000504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err="1" smtClean="0">
                <a:solidFill>
                  <a:schemeClr val="accent2"/>
                </a:solidFill>
                <a:latin typeface="Arial Narrow" pitchFamily="34" charset="0"/>
              </a:rPr>
              <a:t>Openflow</a:t>
            </a:r>
            <a:endParaRPr lang="en-US" sz="12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4827940" y="5354437"/>
            <a:ext cx="424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Efremova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Andrushko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2015)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Kiran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Kinghorn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2015) 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Kreutz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2015)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Casado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2014)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Rijsman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Singla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2013) (ONF, 2012)</a:t>
            </a:r>
          </a:p>
        </p:txBody>
      </p:sp>
      <p:cxnSp>
        <p:nvCxnSpPr>
          <p:cNvPr id="64" name="63 Conector recto"/>
          <p:cNvCxnSpPr/>
          <p:nvPr/>
        </p:nvCxnSpPr>
        <p:spPr>
          <a:xfrm>
            <a:off x="3546000" y="4613620"/>
            <a:ext cx="720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3564000" y="2643182"/>
            <a:ext cx="93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6408000" y="3749620"/>
            <a:ext cx="720000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3564000" y="1357298"/>
            <a:ext cx="111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5643570" y="4325620"/>
            <a:ext cx="642942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5643570" y="2357430"/>
            <a:ext cx="642942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5286380" y="3357562"/>
            <a:ext cx="64294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3786182" y="3047620"/>
            <a:ext cx="1332000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214282" y="2783515"/>
            <a:ext cx="21431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Open System Interconnection (OSI) network management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Information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Organizational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Communication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2"/>
                </a:solidFill>
                <a:latin typeface="Arial Narrow" pitchFamily="34" charset="0"/>
              </a:rPr>
              <a:t>Functional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Information Model based on the Common Information Model</a:t>
            </a:r>
          </a:p>
          <a:p>
            <a:endParaRPr lang="en-US" sz="1200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r>
              <a:rPr lang="en-US" sz="1200" b="1" dirty="0" smtClean="0">
                <a:solidFill>
                  <a:schemeClr val="accent2"/>
                </a:solidFill>
                <a:latin typeface="Arial Narrow" pitchFamily="34" charset="0"/>
              </a:rPr>
              <a:t>Mashup-based and Event-driven framework</a:t>
            </a:r>
            <a:endParaRPr lang="en-US" sz="12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80"/>
                            </p:stCondLst>
                            <p:childTnLst>
                              <p:par>
                                <p:cTn id="8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80"/>
                            </p:stCondLst>
                            <p:childTnLst>
                              <p:par>
                                <p:cTn id="9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2" grpId="0"/>
      <p:bldP spid="42" grpId="1"/>
      <p:bldP spid="47" grpId="0"/>
      <p:bldP spid="51" grpId="0" animBg="1"/>
      <p:bldP spid="58" grpId="0"/>
      <p:bldP spid="58" grpId="1"/>
      <p:bldP spid="59" grpId="0"/>
      <p:bldP spid="59" grpId="1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10" name="9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Big Data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13 Marcador de contenido"/>
          <p:cNvSpPr>
            <a:spLocks noGrp="1"/>
          </p:cNvSpPr>
          <p:nvPr>
            <p:ph idx="1"/>
          </p:nvPr>
        </p:nvSpPr>
        <p:spPr>
          <a:xfrm>
            <a:off x="285720" y="857232"/>
            <a:ext cx="3714776" cy="2071702"/>
          </a:xfrm>
        </p:spPr>
        <p:txBody>
          <a:bodyPr anchor="t" anchorCtr="0">
            <a:normAutofit/>
          </a:bodyPr>
          <a:lstStyle/>
          <a:p>
            <a:pPr>
              <a:buClr>
                <a:srgbClr val="C00000"/>
              </a:buCl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Data Management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Acquisition and recording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Extraction, cleaning and annotation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Integration, aggregation and representation</a:t>
            </a:r>
          </a:p>
        </p:txBody>
      </p:sp>
      <p:sp>
        <p:nvSpPr>
          <p:cNvPr id="8" name="13 Marcador de contenido"/>
          <p:cNvSpPr txBox="1">
            <a:spLocks/>
          </p:cNvSpPr>
          <p:nvPr/>
        </p:nvSpPr>
        <p:spPr>
          <a:xfrm>
            <a:off x="285720" y="3071810"/>
            <a:ext cx="2857520" cy="12858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Analytics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Modeling and analysis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Interpretation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17 Cerrar llave"/>
          <p:cNvSpPr/>
          <p:nvPr/>
        </p:nvSpPr>
        <p:spPr>
          <a:xfrm rot="10800000">
            <a:off x="3571869" y="1285860"/>
            <a:ext cx="285751" cy="150019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3 Marcador de contenido"/>
          <p:cNvSpPr txBox="1">
            <a:spLocks/>
          </p:cNvSpPr>
          <p:nvPr/>
        </p:nvSpPr>
        <p:spPr>
          <a:xfrm>
            <a:off x="3571868" y="1500174"/>
            <a:ext cx="5214974" cy="11430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4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Terabytes	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Zettabytes</a:t>
            </a:r>
            <a:r>
              <a:rPr kumimoji="0" lang="en-US" sz="1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  <a:p>
            <a:pPr marL="54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Velocity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Batch		Streaming</a:t>
            </a:r>
          </a:p>
          <a:p>
            <a:pPr marL="54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Variety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Structured	Unstructured</a:t>
            </a:r>
          </a:p>
        </p:txBody>
      </p:sp>
      <p:sp>
        <p:nvSpPr>
          <p:cNvPr id="22" name="21 Cerrar llave"/>
          <p:cNvSpPr/>
          <p:nvPr/>
        </p:nvSpPr>
        <p:spPr>
          <a:xfrm rot="10800000">
            <a:off x="3571869" y="3214686"/>
            <a:ext cx="285751" cy="150019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13 Marcador de contenido"/>
          <p:cNvSpPr txBox="1">
            <a:spLocks/>
          </p:cNvSpPr>
          <p:nvPr/>
        </p:nvSpPr>
        <p:spPr>
          <a:xfrm>
            <a:off x="3571868" y="3286124"/>
            <a:ext cx="5214974" cy="16430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4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Veracity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Reliable		Unreliable</a:t>
            </a:r>
          </a:p>
          <a:p>
            <a:pPr marL="54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Constant		Irregular</a:t>
            </a:r>
          </a:p>
          <a:p>
            <a:pPr marL="540000" lvl="1" indent="-28575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–"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Valence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Correlated	Disconnected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Value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Trivial		Significant</a:t>
            </a: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>
            <a:off x="6643702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6643702" y="200024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6643702" y="16430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6643702" y="414338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6643702" y="378619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6643702" y="342900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6643702" y="449898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13 Marcador de contenido"/>
          <p:cNvSpPr txBox="1">
            <a:spLocks/>
          </p:cNvSpPr>
          <p:nvPr/>
        </p:nvSpPr>
        <p:spPr>
          <a:xfrm>
            <a:off x="214282" y="4857760"/>
            <a:ext cx="8715436" cy="7143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Collect and analyze huge amounts of data to obtain significant results that allow </a:t>
            </a:r>
            <a:r>
              <a:rPr lang="en-US" sz="2000" b="1" dirty="0" smtClean="0">
                <a:solidFill>
                  <a:srgbClr val="C00000"/>
                </a:solidFill>
              </a:rPr>
              <a:t>predicting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events and improving decision-making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500694" y="5539103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Gandomi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Haider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2015) 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Jagadish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 et al., 2014)</a:t>
            </a:r>
          </a:p>
          <a:p>
            <a:pPr algn="r"/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200" i="1" dirty="0" err="1" smtClean="0">
                <a:solidFill>
                  <a:schemeClr val="accent1">
                    <a:lumMod val="50000"/>
                  </a:schemeClr>
                </a:solidFill>
              </a:rPr>
              <a:t>Siewert</a:t>
            </a:r>
            <a:r>
              <a:rPr lang="en-US" sz="1200" i="1" dirty="0" smtClean="0">
                <a:solidFill>
                  <a:schemeClr val="accent1">
                    <a:lumMod val="50000"/>
                  </a:schemeClr>
                </a:solidFill>
              </a:rPr>
              <a:t>, 2013) (Laney,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Motivation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</p:txBody>
      </p:sp>
      <p:grpSp>
        <p:nvGrpSpPr>
          <p:cNvPr id="37" name="36 Grupo"/>
          <p:cNvGrpSpPr/>
          <p:nvPr/>
        </p:nvGrpSpPr>
        <p:grpSpPr>
          <a:xfrm>
            <a:off x="4572000" y="1071546"/>
            <a:ext cx="3857652" cy="2786082"/>
            <a:chOff x="500034" y="2285992"/>
            <a:chExt cx="3857652" cy="2786082"/>
          </a:xfrm>
        </p:grpSpPr>
        <p:cxnSp>
          <p:nvCxnSpPr>
            <p:cNvPr id="38" name="37 Conector recto"/>
            <p:cNvCxnSpPr>
              <a:stCxn id="49" idx="1"/>
              <a:endCxn id="43" idx="2"/>
            </p:cNvCxnSpPr>
            <p:nvPr/>
          </p:nvCxnSpPr>
          <p:spPr>
            <a:xfrm rot="16200000" flipH="1">
              <a:off x="2754057" y="3673192"/>
              <a:ext cx="423609" cy="1380864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 rot="10800000">
              <a:off x="616933" y="4721501"/>
              <a:ext cx="1987275" cy="23371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>
              <a:stCxn id="50" idx="3"/>
            </p:cNvCxnSpPr>
            <p:nvPr/>
          </p:nvCxnSpPr>
          <p:spPr>
            <a:xfrm rot="5400000">
              <a:off x="715820" y="3161891"/>
              <a:ext cx="1460724" cy="16584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>
              <a:stCxn id="50" idx="3"/>
            </p:cNvCxnSpPr>
            <p:nvPr/>
          </p:nvCxnSpPr>
          <p:spPr>
            <a:xfrm rot="16200000" flipH="1">
              <a:off x="2469267" y="3066940"/>
              <a:ext cx="1285438" cy="16731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flipV="1">
              <a:off x="2604208" y="4429357"/>
              <a:ext cx="1519681" cy="584288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42 Cubo"/>
            <p:cNvSpPr/>
            <p:nvPr/>
          </p:nvSpPr>
          <p:spPr>
            <a:xfrm>
              <a:off x="3656295" y="4429356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45" name="44 Conector recto"/>
            <p:cNvCxnSpPr/>
            <p:nvPr/>
          </p:nvCxnSpPr>
          <p:spPr>
            <a:xfrm rot="16200000" flipV="1">
              <a:off x="2078287" y="4429295"/>
              <a:ext cx="701147" cy="35069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rot="10800000" flipV="1">
              <a:off x="675382" y="4254069"/>
              <a:ext cx="1578130" cy="467431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46 Cubo"/>
            <p:cNvSpPr/>
            <p:nvPr/>
          </p:nvSpPr>
          <p:spPr>
            <a:xfrm>
              <a:off x="500034" y="4604643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48" name="47 Conector recto"/>
            <p:cNvCxnSpPr>
              <a:stCxn id="50" idx="3"/>
              <a:endCxn id="49" idx="1"/>
            </p:cNvCxnSpPr>
            <p:nvPr/>
          </p:nvCxnSpPr>
          <p:spPr>
            <a:xfrm rot="5400000">
              <a:off x="1829910" y="3706298"/>
              <a:ext cx="891041" cy="129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9" name="48 Cubo"/>
            <p:cNvSpPr/>
            <p:nvPr/>
          </p:nvSpPr>
          <p:spPr>
            <a:xfrm>
              <a:off x="1610570" y="4078783"/>
              <a:ext cx="1402783" cy="292145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Switch</a:t>
              </a:r>
              <a:endParaRPr lang="es-CO" sz="1400" b="1" dirty="0"/>
            </a:p>
          </p:txBody>
        </p:sp>
        <p:sp>
          <p:nvSpPr>
            <p:cNvPr id="50" name="49 Cubo"/>
            <p:cNvSpPr/>
            <p:nvPr/>
          </p:nvSpPr>
          <p:spPr>
            <a:xfrm>
              <a:off x="1610570" y="2968633"/>
              <a:ext cx="1402783" cy="292145"/>
            </a:xfrm>
            <a:prstGeom prst="cub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Controller</a:t>
              </a:r>
              <a:endParaRPr lang="es-CO" sz="1400" b="1" dirty="0"/>
            </a:p>
          </p:txBody>
        </p:sp>
        <p:pic>
          <p:nvPicPr>
            <p:cNvPr id="51" name="50 Imagen" descr="server-ic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2657" y="2618060"/>
              <a:ext cx="475373" cy="475208"/>
            </a:xfrm>
            <a:prstGeom prst="rect">
              <a:avLst/>
            </a:prstGeom>
          </p:spPr>
        </p:pic>
        <p:pic>
          <p:nvPicPr>
            <p:cNvPr id="52" name="51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2657" y="3845067"/>
              <a:ext cx="467594" cy="467431"/>
            </a:xfrm>
            <a:prstGeom prst="rect">
              <a:avLst/>
            </a:prstGeom>
          </p:spPr>
        </p:pic>
        <p:pic>
          <p:nvPicPr>
            <p:cNvPr id="53" name="52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280" y="4312498"/>
              <a:ext cx="467594" cy="467431"/>
            </a:xfrm>
            <a:prstGeom prst="rect">
              <a:avLst/>
            </a:prstGeom>
          </p:spPr>
        </p:pic>
        <p:pic>
          <p:nvPicPr>
            <p:cNvPr id="54" name="53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0092" y="4195640"/>
              <a:ext cx="467594" cy="467431"/>
            </a:xfrm>
            <a:prstGeom prst="rect">
              <a:avLst/>
            </a:prstGeom>
          </p:spPr>
        </p:pic>
        <p:cxnSp>
          <p:nvCxnSpPr>
            <p:cNvPr id="55" name="54 Conector recto"/>
            <p:cNvCxnSpPr>
              <a:stCxn id="50" idx="3"/>
              <a:endCxn id="56" idx="1"/>
            </p:cNvCxnSpPr>
            <p:nvPr/>
          </p:nvCxnSpPr>
          <p:spPr>
            <a:xfrm rot="16200000" flipH="1">
              <a:off x="1651039" y="3885169"/>
              <a:ext cx="1636010" cy="3872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6" name="55 Cubo"/>
            <p:cNvSpPr/>
            <p:nvPr/>
          </p:nvSpPr>
          <p:spPr>
            <a:xfrm>
              <a:off x="2428860" y="4838358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pic>
          <p:nvPicPr>
            <p:cNvPr id="57" name="56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1106" y="4546214"/>
              <a:ext cx="467594" cy="467431"/>
            </a:xfrm>
            <a:prstGeom prst="rect">
              <a:avLst/>
            </a:prstGeom>
          </p:spPr>
        </p:pic>
        <p:sp>
          <p:nvSpPr>
            <p:cNvPr id="58" name="57 Elipse"/>
            <p:cNvSpPr/>
            <p:nvPr/>
          </p:nvSpPr>
          <p:spPr>
            <a:xfrm>
              <a:off x="1727469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59" name="58 Elipse"/>
            <p:cNvSpPr/>
            <p:nvPr/>
          </p:nvSpPr>
          <p:spPr>
            <a:xfrm>
              <a:off x="2019715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60" name="59 Elipse"/>
            <p:cNvSpPr/>
            <p:nvPr/>
          </p:nvSpPr>
          <p:spPr>
            <a:xfrm>
              <a:off x="2311961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1610570" y="2285992"/>
              <a:ext cx="1104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Applications</a:t>
              </a:r>
              <a:endParaRPr lang="es-CO" sz="14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68" name="13 Marcador de contenido"/>
          <p:cNvSpPr txBox="1">
            <a:spLocks/>
          </p:cNvSpPr>
          <p:nvPr/>
        </p:nvSpPr>
        <p:spPr>
          <a:xfrm>
            <a:off x="4143372" y="4143380"/>
            <a:ext cx="4786346" cy="13573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 more efficient and intelligent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management techniques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Traffic Engineering (TE)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13 Marcador de contenido"/>
          <p:cNvSpPr txBox="1">
            <a:spLocks/>
          </p:cNvSpPr>
          <p:nvPr/>
        </p:nvSpPr>
        <p:spPr>
          <a:xfrm>
            <a:off x="285720" y="1285860"/>
            <a:ext cx="3929090" cy="40719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lvl="0" indent="-3429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SDN requires to cope with traffic management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4F81BD">
                    <a:lumMod val="50000"/>
                  </a:srgbClr>
                </a:solidFill>
              </a:rPr>
              <a:t>Time-varying traffic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traffic types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Redundant resource capacity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Overly large capacity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Low resource utilization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Costly and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poor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scalalability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Traffic management in SDN with limited resources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Avoid congestion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Optimize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resource utilization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/>
          <p:cNvSpPr/>
          <p:nvPr/>
        </p:nvSpPr>
        <p:spPr>
          <a:xfrm>
            <a:off x="3857620" y="214290"/>
            <a:ext cx="521497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</a:rPr>
              <a:t>Background</a:t>
            </a:r>
            <a:endParaRPr lang="es-CO" sz="1600" dirty="0"/>
          </a:p>
        </p:txBody>
      </p:sp>
      <p:sp>
        <p:nvSpPr>
          <p:cNvPr id="1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72528" y="6286520"/>
            <a:ext cx="490526" cy="365125"/>
          </a:xfrm>
        </p:spPr>
        <p:txBody>
          <a:bodyPr/>
          <a:lstStyle/>
          <a:p>
            <a:fld id="{132FADFE-3B8F-471C-ABF0-DBC7717ECBBC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42844" y="77908"/>
            <a:ext cx="88583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Adaptive Traffic Engineering</a:t>
            </a:r>
            <a:endParaRPr lang="en-US" sz="40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714744" y="6286520"/>
            <a:ext cx="500066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714744" y="6072206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Background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714744" y="6572272"/>
            <a:ext cx="500066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4214810" y="1267224"/>
            <a:ext cx="2571768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" name="75 Grupo"/>
          <p:cNvGrpSpPr/>
          <p:nvPr/>
        </p:nvGrpSpPr>
        <p:grpSpPr>
          <a:xfrm>
            <a:off x="1428728" y="957188"/>
            <a:ext cx="3857652" cy="2786082"/>
            <a:chOff x="500034" y="2285992"/>
            <a:chExt cx="3857652" cy="2786082"/>
          </a:xfrm>
        </p:grpSpPr>
        <p:cxnSp>
          <p:nvCxnSpPr>
            <p:cNvPr id="64" name="63 Conector recto"/>
            <p:cNvCxnSpPr>
              <a:stCxn id="74" idx="1"/>
              <a:endCxn id="69" idx="2"/>
            </p:cNvCxnSpPr>
            <p:nvPr/>
          </p:nvCxnSpPr>
          <p:spPr>
            <a:xfrm rot="16200000" flipH="1">
              <a:off x="2754057" y="3673192"/>
              <a:ext cx="423609" cy="1380864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64 Conector recto"/>
            <p:cNvCxnSpPr/>
            <p:nvPr/>
          </p:nvCxnSpPr>
          <p:spPr>
            <a:xfrm rot="10800000">
              <a:off x="616933" y="4721501"/>
              <a:ext cx="1987275" cy="23371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>
              <a:stCxn id="75" idx="3"/>
            </p:cNvCxnSpPr>
            <p:nvPr/>
          </p:nvCxnSpPr>
          <p:spPr>
            <a:xfrm rot="5400000">
              <a:off x="715820" y="3161891"/>
              <a:ext cx="1460724" cy="16584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66 Conector recto"/>
            <p:cNvCxnSpPr>
              <a:stCxn id="75" idx="3"/>
            </p:cNvCxnSpPr>
            <p:nvPr/>
          </p:nvCxnSpPr>
          <p:spPr>
            <a:xfrm rot="16200000" flipH="1">
              <a:off x="2469267" y="3066940"/>
              <a:ext cx="1285438" cy="16731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67 Conector recto"/>
            <p:cNvCxnSpPr/>
            <p:nvPr/>
          </p:nvCxnSpPr>
          <p:spPr>
            <a:xfrm flipV="1">
              <a:off x="2604208" y="4429357"/>
              <a:ext cx="1519681" cy="584288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68 Cubo"/>
            <p:cNvSpPr/>
            <p:nvPr/>
          </p:nvSpPr>
          <p:spPr>
            <a:xfrm>
              <a:off x="3656295" y="4429356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70" name="69 Conector recto"/>
            <p:cNvCxnSpPr/>
            <p:nvPr/>
          </p:nvCxnSpPr>
          <p:spPr>
            <a:xfrm rot="16200000" flipV="1">
              <a:off x="2078287" y="4429295"/>
              <a:ext cx="701147" cy="350696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70 Conector recto"/>
            <p:cNvCxnSpPr/>
            <p:nvPr/>
          </p:nvCxnSpPr>
          <p:spPr>
            <a:xfrm rot="10800000" flipV="1">
              <a:off x="675382" y="4254069"/>
              <a:ext cx="1578130" cy="467431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71 Cubo"/>
            <p:cNvSpPr/>
            <p:nvPr/>
          </p:nvSpPr>
          <p:spPr>
            <a:xfrm>
              <a:off x="500034" y="4604643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cxnSp>
          <p:nvCxnSpPr>
            <p:cNvPr id="73" name="72 Conector recto"/>
            <p:cNvCxnSpPr>
              <a:stCxn id="75" idx="3"/>
              <a:endCxn id="74" idx="1"/>
            </p:cNvCxnSpPr>
            <p:nvPr/>
          </p:nvCxnSpPr>
          <p:spPr>
            <a:xfrm rot="5400000">
              <a:off x="1829910" y="3706298"/>
              <a:ext cx="891041" cy="129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73 Cubo"/>
            <p:cNvSpPr/>
            <p:nvPr/>
          </p:nvSpPr>
          <p:spPr>
            <a:xfrm>
              <a:off x="1610570" y="4078783"/>
              <a:ext cx="1402783" cy="292145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Switch</a:t>
              </a:r>
              <a:endParaRPr lang="es-CO" sz="1400" b="1" dirty="0"/>
            </a:p>
          </p:txBody>
        </p:sp>
        <p:sp>
          <p:nvSpPr>
            <p:cNvPr id="75" name="74 Cubo"/>
            <p:cNvSpPr/>
            <p:nvPr/>
          </p:nvSpPr>
          <p:spPr>
            <a:xfrm>
              <a:off x="1610570" y="2968633"/>
              <a:ext cx="1402783" cy="292145"/>
            </a:xfrm>
            <a:prstGeom prst="cub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Controller</a:t>
              </a:r>
              <a:endParaRPr lang="es-CO" sz="1400" b="1" dirty="0"/>
            </a:p>
          </p:txBody>
        </p:sp>
        <p:pic>
          <p:nvPicPr>
            <p:cNvPr id="76" name="75 Imagen" descr="server-ic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2657" y="2618060"/>
              <a:ext cx="475373" cy="475208"/>
            </a:xfrm>
            <a:prstGeom prst="rect">
              <a:avLst/>
            </a:prstGeom>
          </p:spPr>
        </p:pic>
        <p:pic>
          <p:nvPicPr>
            <p:cNvPr id="77" name="76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2657" y="3845067"/>
              <a:ext cx="467594" cy="467431"/>
            </a:xfrm>
            <a:prstGeom prst="rect">
              <a:avLst/>
            </a:prstGeom>
          </p:spPr>
        </p:pic>
        <p:pic>
          <p:nvPicPr>
            <p:cNvPr id="78" name="77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280" y="4312498"/>
              <a:ext cx="467594" cy="467431"/>
            </a:xfrm>
            <a:prstGeom prst="rect">
              <a:avLst/>
            </a:prstGeom>
          </p:spPr>
        </p:pic>
        <p:pic>
          <p:nvPicPr>
            <p:cNvPr id="79" name="78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0092" y="4195640"/>
              <a:ext cx="467594" cy="467431"/>
            </a:xfrm>
            <a:prstGeom prst="rect">
              <a:avLst/>
            </a:prstGeom>
          </p:spPr>
        </p:pic>
        <p:cxnSp>
          <p:nvCxnSpPr>
            <p:cNvPr id="80" name="79 Conector recto"/>
            <p:cNvCxnSpPr>
              <a:stCxn id="75" idx="3"/>
              <a:endCxn id="81" idx="1"/>
            </p:cNvCxnSpPr>
            <p:nvPr/>
          </p:nvCxnSpPr>
          <p:spPr>
            <a:xfrm rot="16200000" flipH="1">
              <a:off x="1651039" y="3885169"/>
              <a:ext cx="1636010" cy="38722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1" name="80 Cubo"/>
            <p:cNvSpPr/>
            <p:nvPr/>
          </p:nvSpPr>
          <p:spPr>
            <a:xfrm>
              <a:off x="2428860" y="4838358"/>
              <a:ext cx="526043" cy="233716"/>
            </a:xfrm>
            <a:prstGeom prst="cube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pic>
          <p:nvPicPr>
            <p:cNvPr id="82" name="81 Imagen" descr="switch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1106" y="4546214"/>
              <a:ext cx="467594" cy="467431"/>
            </a:xfrm>
            <a:prstGeom prst="rect">
              <a:avLst/>
            </a:prstGeom>
          </p:spPr>
        </p:pic>
        <p:sp>
          <p:nvSpPr>
            <p:cNvPr id="83" name="82 Elipse"/>
            <p:cNvSpPr/>
            <p:nvPr/>
          </p:nvSpPr>
          <p:spPr>
            <a:xfrm>
              <a:off x="1727469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4" name="83 Elipse"/>
            <p:cNvSpPr/>
            <p:nvPr/>
          </p:nvSpPr>
          <p:spPr>
            <a:xfrm>
              <a:off x="2019715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5" name="84 Elipse"/>
            <p:cNvSpPr/>
            <p:nvPr/>
          </p:nvSpPr>
          <p:spPr>
            <a:xfrm>
              <a:off x="2311961" y="2621323"/>
              <a:ext cx="233797" cy="2337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1610570" y="2285992"/>
              <a:ext cx="11040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Applications</a:t>
              </a:r>
              <a:endParaRPr lang="es-CO" sz="14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88" name="87 CuadroTexto"/>
          <p:cNvSpPr txBox="1"/>
          <p:nvPr/>
        </p:nvSpPr>
        <p:spPr>
          <a:xfrm>
            <a:off x="4286248" y="1338662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Analyze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786446" y="1338662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Decide</a:t>
            </a:r>
            <a:endParaRPr lang="en-US" sz="1400" b="1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6072198" y="276742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n-lt"/>
              </a:rPr>
              <a:t>Use </a:t>
            </a:r>
            <a:r>
              <a:rPr lang="es-CO" sz="1400" dirty="0" err="1" smtClean="0">
                <a:latin typeface="+mn-lt"/>
              </a:rPr>
              <a:t>traffic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patterns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to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improve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network</a:t>
            </a:r>
            <a:r>
              <a:rPr lang="es-CO" sz="1400" dirty="0" smtClean="0">
                <a:latin typeface="+mn-lt"/>
              </a:rPr>
              <a:t> </a:t>
            </a:r>
            <a:r>
              <a:rPr lang="es-CO" sz="1400" dirty="0" err="1" smtClean="0">
                <a:latin typeface="+mn-lt"/>
              </a:rPr>
              <a:t>behavior</a:t>
            </a:r>
            <a:endParaRPr lang="es-CO" sz="1400" dirty="0">
              <a:latin typeface="+mn-lt"/>
            </a:endParaRPr>
          </a:p>
        </p:txBody>
      </p:sp>
      <p:cxnSp>
        <p:nvCxnSpPr>
          <p:cNvPr id="91" name="90 Conector recto de flecha"/>
          <p:cNvCxnSpPr>
            <a:stCxn id="88" idx="3"/>
            <a:endCxn id="89" idx="1"/>
          </p:cNvCxnSpPr>
          <p:nvPr/>
        </p:nvCxnSpPr>
        <p:spPr>
          <a:xfrm>
            <a:off x="5143504" y="1492551"/>
            <a:ext cx="642942" cy="15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4" name="93 CuadroTexto"/>
          <p:cNvSpPr txBox="1"/>
          <p:nvPr/>
        </p:nvSpPr>
        <p:spPr>
          <a:xfrm>
            <a:off x="4714876" y="928670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Adaptive TE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6" name="13 Marcador de contenido"/>
          <p:cNvSpPr txBox="1">
            <a:spLocks/>
          </p:cNvSpPr>
          <p:nvPr/>
        </p:nvSpPr>
        <p:spPr>
          <a:xfrm>
            <a:off x="714348" y="4357694"/>
            <a:ext cx="5500726" cy="15716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observed traffic conditions, not future</a:t>
            </a:r>
            <a:endParaRPr kumimoji="0" lang="en-US" sz="1800" b="1" i="0" u="none" strike="noStrike" kern="1200" cap="none" spc="0" normalizeH="0" baseline="3000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Time-varying traffic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3" name="52 Conector recto de flecha"/>
          <p:cNvCxnSpPr/>
          <p:nvPr/>
        </p:nvCxnSpPr>
        <p:spPr>
          <a:xfrm rot="5400000" flipH="1" flipV="1">
            <a:off x="4144166" y="226656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716464" y="205304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Traffic data</a:t>
            </a:r>
            <a:endParaRPr lang="en-US" sz="1400" b="1" dirty="0">
              <a:latin typeface="+mn-lt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6072198" y="2531083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Configuration</a:t>
            </a:r>
            <a:endParaRPr lang="en-US" sz="1400" b="1" dirty="0">
              <a:latin typeface="+mn-lt"/>
            </a:endParaRPr>
          </a:p>
        </p:txBody>
      </p:sp>
      <p:cxnSp>
        <p:nvCxnSpPr>
          <p:cNvPr id="63" name="62 Conector curvado"/>
          <p:cNvCxnSpPr/>
          <p:nvPr/>
        </p:nvCxnSpPr>
        <p:spPr>
          <a:xfrm rot="5400000">
            <a:off x="5072066" y="1981604"/>
            <a:ext cx="1428760" cy="857256"/>
          </a:xfrm>
          <a:prstGeom prst="curvedConnector3">
            <a:avLst>
              <a:gd name="adj1" fmla="val 10016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94 Cerrar llave"/>
          <p:cNvSpPr/>
          <p:nvPr/>
        </p:nvSpPr>
        <p:spPr>
          <a:xfrm rot="10800000">
            <a:off x="3143240" y="4786322"/>
            <a:ext cx="285751" cy="107157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7" name="13 Marcador de contenido"/>
          <p:cNvSpPr txBox="1">
            <a:spLocks/>
          </p:cNvSpPr>
          <p:nvPr/>
        </p:nvSpPr>
        <p:spPr>
          <a:xfrm>
            <a:off x="3357586" y="4786322"/>
            <a:ext cx="2786050" cy="11430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Heavy load</a:t>
            </a: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High traffic</a:t>
            </a: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Frequent configurations</a:t>
            </a:r>
          </a:p>
          <a:p>
            <a:pPr marL="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US" sz="18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13 Marcador de contenido"/>
          <p:cNvSpPr txBox="1">
            <a:spLocks/>
          </p:cNvSpPr>
          <p:nvPr/>
        </p:nvSpPr>
        <p:spPr>
          <a:xfrm>
            <a:off x="714348" y="3929066"/>
            <a:ext cx="3357586" cy="4286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Drawbacks</a:t>
            </a:r>
          </a:p>
        </p:txBody>
      </p:sp>
      <p:sp>
        <p:nvSpPr>
          <p:cNvPr id="99" name="13 Marcador de contenido"/>
          <p:cNvSpPr txBox="1">
            <a:spLocks/>
          </p:cNvSpPr>
          <p:nvPr/>
        </p:nvSpPr>
        <p:spPr>
          <a:xfrm>
            <a:off x="6000760" y="4786322"/>
            <a:ext cx="2714644" cy="571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Prediction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7797</TotalTime>
  <Words>2285</Words>
  <Application>Microsoft Office PowerPoint</Application>
  <PresentationFormat>Presentación en pantalla (4:3)</PresentationFormat>
  <Paragraphs>421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FELIPE</dc:creator>
  <cp:lastModifiedBy>Estrada-Solano</cp:lastModifiedBy>
  <cp:revision>974</cp:revision>
  <dcterms:created xsi:type="dcterms:W3CDTF">2014-10-04T06:07:04Z</dcterms:created>
  <dcterms:modified xsi:type="dcterms:W3CDTF">2016-05-19T03:13:14Z</dcterms:modified>
</cp:coreProperties>
</file>